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58" r:id="rId4"/>
    <p:sldId id="262" r:id="rId5"/>
    <p:sldId id="299" r:id="rId6"/>
    <p:sldId id="300" r:id="rId7"/>
    <p:sldId id="259" r:id="rId8"/>
    <p:sldId id="301" r:id="rId9"/>
    <p:sldId id="305" r:id="rId10"/>
    <p:sldId id="306" r:id="rId11"/>
    <p:sldId id="307" r:id="rId12"/>
    <p:sldId id="308" r:id="rId13"/>
    <p:sldId id="309" r:id="rId14"/>
    <p:sldId id="310" r:id="rId15"/>
    <p:sldId id="260" r:id="rId16"/>
    <p:sldId id="266" r:id="rId17"/>
    <p:sldId id="303" r:id="rId18"/>
    <p:sldId id="311" r:id="rId19"/>
    <p:sldId id="261" r:id="rId20"/>
    <p:sldId id="312" r:id="rId21"/>
    <p:sldId id="273" r:id="rId22"/>
  </p:sldIdLst>
  <p:sldSz cx="12192000" cy="6858000"/>
  <p:notesSz cx="6858000" cy="9144000"/>
  <p:embeddedFontLst>
    <p:embeddedFont>
      <p:font typeface="Segoe UI" panose="020B0502040204020203" pitchFamily="34" charset="0"/>
      <p:regular r:id="rId24"/>
      <p:bold r:id="rId25"/>
      <p:italic r:id="rId26"/>
      <p:boldItalic r:id="rId27"/>
    </p:embeddedFont>
    <p:embeddedFont>
      <p:font typeface="微软雅黑" panose="020B0503020204020204" pitchFamily="34" charset="-122"/>
      <p:regular r:id="rId28"/>
      <p:bold r:id="rId29"/>
    </p:embeddedFont>
    <p:embeddedFont>
      <p:font typeface="Calibri" panose="020F0502020204030204" pitchFamily="34" charset="0"/>
      <p:regular r:id="rId30"/>
      <p:bold r:id="rId31"/>
      <p:italic r:id="rId32"/>
      <p:boldItalic r:id="rId33"/>
    </p:embeddedFont>
    <p:embeddedFont>
      <p:font typeface="Segoe UI Light 8" panose="02010600030101010101" charset="0"/>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A8AB"/>
    <a:srgbClr val="0C5279"/>
    <a:srgbClr val="0A3754"/>
    <a:srgbClr val="1988C5"/>
    <a:srgbClr val="6CCEE5"/>
    <a:srgbClr val="06243A"/>
    <a:srgbClr val="093C5B"/>
    <a:srgbClr val="116497"/>
    <a:srgbClr val="0E507A"/>
    <a:srgbClr val="0F57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114" y="270"/>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C69A33-E9BC-4CC4-9081-FE25769D88D1}" type="datetimeFigureOut">
              <a:rPr lang="zh-CN" altLang="en-US" smtClean="0"/>
              <a:t>2017/12/16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42414-DF0E-41A9-A1BC-09FEBECDE327}" type="slidenum">
              <a:rPr lang="zh-CN" altLang="en-US" smtClean="0"/>
              <a:t>‹#›</a:t>
            </a:fld>
            <a:endParaRPr lang="zh-CN" altLang="en-US"/>
          </a:p>
        </p:txBody>
      </p:sp>
    </p:spTree>
    <p:extLst>
      <p:ext uri="{BB962C8B-B14F-4D97-AF65-F5344CB8AC3E}">
        <p14:creationId xmlns:p14="http://schemas.microsoft.com/office/powerpoint/2010/main" val="103715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1989766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3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等腰三角形 1"/>
          <p:cNvSpPr/>
          <p:nvPr userDrawn="1"/>
        </p:nvSpPr>
        <p:spPr>
          <a:xfrm rot="16200000">
            <a:off x="6515100" y="274321"/>
            <a:ext cx="5044440" cy="6309360"/>
          </a:xfrm>
          <a:prstGeom prst="triangle">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Tree>
    <p:extLst>
      <p:ext uri="{BB962C8B-B14F-4D97-AF65-F5344CB8AC3E}">
        <p14:creationId xmlns:p14="http://schemas.microsoft.com/office/powerpoint/2010/main" val="74045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4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12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与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2397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14795763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1722087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713493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35834644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1211508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254250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434083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B9B5733-E5DC-407E-8D74-B3FCAEF75A72}" type="datetimeFigureOut">
              <a:rPr lang="zh-CN" altLang="en-US" smtClean="0"/>
              <a:t>2017/12/16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497187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04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3" cstate="print">
            <a:extLst>
              <a:ext uri="{28A0092B-C50C-407E-A947-70E740481C1C}">
                <a14:useLocalDpi xmlns:a14="http://schemas.microsoft.com/office/drawing/2010/main" val="0"/>
              </a:ext>
            </a:extLst>
          </a:blip>
          <a:srcRect t="3727" b="-18"/>
          <a:stretch/>
        </p:blipFill>
        <p:spPr>
          <a:xfrm rot="5400000">
            <a:off x="-381000" y="350520"/>
            <a:ext cx="6858000" cy="6156960"/>
          </a:xfrm>
          <a:prstGeom prst="rect">
            <a:avLst/>
          </a:prstGeom>
        </p:spPr>
      </p:pic>
    </p:spTree>
    <p:extLst>
      <p:ext uri="{BB962C8B-B14F-4D97-AF65-F5344CB8AC3E}">
        <p14:creationId xmlns:p14="http://schemas.microsoft.com/office/powerpoint/2010/main" val="2479756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2_空白">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3">
            <a:extLst>
              <a:ext uri="{28A0092B-C50C-407E-A947-70E740481C1C}">
                <a14:useLocalDpi xmlns:a14="http://schemas.microsoft.com/office/drawing/2010/main" val="0"/>
              </a:ext>
            </a:extLst>
          </a:blip>
          <a:srcRect t="31899" b="32152"/>
          <a:stretch/>
        </p:blipFill>
        <p:spPr>
          <a:xfrm>
            <a:off x="0" y="4392592"/>
            <a:ext cx="12192000" cy="2465408"/>
          </a:xfrm>
          <a:prstGeom prst="rect">
            <a:avLst/>
          </a:prstGeom>
        </p:spPr>
      </p:pic>
    </p:spTree>
    <p:extLst>
      <p:ext uri="{BB962C8B-B14F-4D97-AF65-F5344CB8AC3E}">
        <p14:creationId xmlns:p14="http://schemas.microsoft.com/office/powerpoint/2010/main" val="263256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9B5733-E5DC-407E-8D74-B3FCAEF75A72}" type="datetimeFigureOut">
              <a:rPr lang="zh-CN" altLang="en-US" smtClean="0"/>
              <a:t>2017/12/16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C343A-A076-4A81-9DCA-503C379E2897}" type="slidenum">
              <a:rPr lang="zh-CN" altLang="en-US" smtClean="0"/>
              <a:t>‹#›</a:t>
            </a:fld>
            <a:endParaRPr lang="zh-CN" altLang="en-US"/>
          </a:p>
        </p:txBody>
      </p:sp>
    </p:spTree>
    <p:extLst>
      <p:ext uri="{BB962C8B-B14F-4D97-AF65-F5344CB8AC3E}">
        <p14:creationId xmlns:p14="http://schemas.microsoft.com/office/powerpoint/2010/main" val="767396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0" r:id="rId8"/>
    <p:sldLayoutId id="2147483681" r:id="rId9"/>
    <p:sldLayoutId id="2147483682" r:id="rId10"/>
    <p:sldLayoutId id="2147483683"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9CA795-8B4F-4AF4-83FE-DFA727E1534E}"/>
              </a:ext>
            </a:extLst>
          </p:cNvPr>
          <p:cNvSpPr/>
          <p:nvPr/>
        </p:nvSpPr>
        <p:spPr>
          <a:xfrm>
            <a:off x="2030624" y="2227271"/>
            <a:ext cx="8130752" cy="1235788"/>
          </a:xfrm>
          <a:prstGeom prst="rect">
            <a:avLst/>
          </a:prstGeom>
        </p:spPr>
        <p:txBody>
          <a:bodyPr wrap="none">
            <a:spAutoFit/>
          </a:bodyPr>
          <a:lstStyle/>
          <a:p>
            <a:pPr>
              <a:lnSpc>
                <a:spcPct val="200000"/>
              </a:lnSpc>
            </a:pPr>
            <a:r>
              <a:rPr lang="en-US" altLang="zh-CN" sz="4400" b="1" dirty="0">
                <a:solidFill>
                  <a:schemeClr val="bg1"/>
                </a:solidFill>
                <a:effectLst>
                  <a:outerShdw blurRad="38100" dist="38100" dir="2700000" algn="tl">
                    <a:srgbClr val="000000">
                      <a:alpha val="43137"/>
                    </a:srgbClr>
                  </a:outerShdw>
                </a:effectLst>
                <a:latin typeface="+mj-lt"/>
              </a:rPr>
              <a:t>SHARE BIKE REDISTRIBUTION</a:t>
            </a:r>
          </a:p>
        </p:txBody>
      </p:sp>
      <p:sp>
        <p:nvSpPr>
          <p:cNvPr id="19" name="Rectangle 18">
            <a:extLst>
              <a:ext uri="{FF2B5EF4-FFF2-40B4-BE49-F238E27FC236}">
                <a16:creationId xmlns:a16="http://schemas.microsoft.com/office/drawing/2014/main" id="{F18A30EB-B58E-4D0B-935B-64FF9026D14D}"/>
              </a:ext>
            </a:extLst>
          </p:cNvPr>
          <p:cNvSpPr/>
          <p:nvPr/>
        </p:nvSpPr>
        <p:spPr>
          <a:xfrm>
            <a:off x="8815342" y="4630729"/>
            <a:ext cx="2329227" cy="1015663"/>
          </a:xfrm>
          <a:prstGeom prst="rect">
            <a:avLst/>
          </a:prstGeom>
        </p:spPr>
        <p:txBody>
          <a:bodyPr wrap="none">
            <a:spAutoFit/>
          </a:bodyPr>
          <a:lstStyle/>
          <a:p>
            <a:pPr>
              <a:lnSpc>
                <a:spcPct val="200000"/>
              </a:lnSpc>
            </a:pPr>
            <a:r>
              <a:rPr lang="en-US" altLang="zh-CN" sz="2000" b="1" dirty="0">
                <a:solidFill>
                  <a:schemeClr val="bg1"/>
                </a:solidFill>
                <a:latin typeface="+mj-lt"/>
              </a:rPr>
              <a:t>HAOYUAN SONG;</a:t>
            </a:r>
          </a:p>
          <a:p>
            <a:r>
              <a:rPr lang="en-US" altLang="zh-CN" sz="2000" b="1" dirty="0">
                <a:solidFill>
                  <a:schemeClr val="bg1"/>
                </a:solidFill>
                <a:latin typeface="+mj-lt"/>
              </a:rPr>
              <a:t>MINGRUI YIN</a:t>
            </a:r>
          </a:p>
        </p:txBody>
      </p:sp>
    </p:spTree>
    <p:extLst>
      <p:ext uri="{BB962C8B-B14F-4D97-AF65-F5344CB8AC3E}">
        <p14:creationId xmlns:p14="http://schemas.microsoft.com/office/powerpoint/2010/main" val="1061705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615926" cy="523220"/>
          </a:xfrm>
          <a:prstGeom prst="rect">
            <a:avLst/>
          </a:prstGeom>
          <a:noFill/>
        </p:spPr>
        <p:txBody>
          <a:bodyPr wrap="none" rtlCol="0">
            <a:spAutoFit/>
          </a:bodyPr>
          <a:lstStyle/>
          <a:p>
            <a:r>
              <a:rPr lang="en-US" altLang="zh-CN" sz="2800" b="1" dirty="0">
                <a:latin typeface="+mn-ea"/>
              </a:rPr>
              <a:t>Training the Model</a:t>
            </a: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4026427"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pic>
        <p:nvPicPr>
          <p:cNvPr id="45" name="图片 44" descr="屏幕剪辑">
            <a:extLst>
              <a:ext uri="{FF2B5EF4-FFF2-40B4-BE49-F238E27FC236}">
                <a16:creationId xmlns:a16="http://schemas.microsoft.com/office/drawing/2014/main" id="{F7D181C5-154B-4C46-9D11-B4368F6C14EA}"/>
              </a:ext>
            </a:extLst>
          </p:cNvPr>
          <p:cNvPicPr/>
          <p:nvPr/>
        </p:nvPicPr>
        <p:blipFill>
          <a:blip r:embed="rId2">
            <a:extLst>
              <a:ext uri="{28A0092B-C50C-407E-A947-70E740481C1C}">
                <a14:useLocalDpi xmlns:a14="http://schemas.microsoft.com/office/drawing/2010/main" val="0"/>
              </a:ext>
            </a:extLst>
          </a:blip>
          <a:stretch>
            <a:fillRect/>
          </a:stretch>
        </p:blipFill>
        <p:spPr>
          <a:xfrm>
            <a:off x="1288500" y="1549513"/>
            <a:ext cx="9266554" cy="4785021"/>
          </a:xfrm>
          <a:prstGeom prst="rect">
            <a:avLst/>
          </a:prstGeom>
        </p:spPr>
      </p:pic>
    </p:spTree>
    <p:extLst>
      <p:ext uri="{BB962C8B-B14F-4D97-AF65-F5344CB8AC3E}">
        <p14:creationId xmlns:p14="http://schemas.microsoft.com/office/powerpoint/2010/main" val="390172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615926" cy="523220"/>
          </a:xfrm>
          <a:prstGeom prst="rect">
            <a:avLst/>
          </a:prstGeom>
          <a:noFill/>
        </p:spPr>
        <p:txBody>
          <a:bodyPr wrap="none" rtlCol="0">
            <a:spAutoFit/>
          </a:bodyPr>
          <a:lstStyle/>
          <a:p>
            <a:r>
              <a:rPr lang="en-US" altLang="zh-CN" sz="2800" b="1" dirty="0">
                <a:latin typeface="+mn-ea"/>
              </a:rPr>
              <a:t>Training the Model</a:t>
            </a: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4026427"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pic>
        <p:nvPicPr>
          <p:cNvPr id="46" name="图片 45" descr="屏幕剪辑">
            <a:extLst>
              <a:ext uri="{FF2B5EF4-FFF2-40B4-BE49-F238E27FC236}">
                <a16:creationId xmlns:a16="http://schemas.microsoft.com/office/drawing/2014/main" id="{B548A189-C776-4B57-893C-FA1A54EC0D00}"/>
              </a:ext>
            </a:extLst>
          </p:cNvPr>
          <p:cNvPicPr/>
          <p:nvPr/>
        </p:nvPicPr>
        <p:blipFill>
          <a:blip r:embed="rId2">
            <a:extLst>
              <a:ext uri="{28A0092B-C50C-407E-A947-70E740481C1C}">
                <a14:useLocalDpi xmlns:a14="http://schemas.microsoft.com/office/drawing/2010/main" val="0"/>
              </a:ext>
            </a:extLst>
          </a:blip>
          <a:stretch>
            <a:fillRect/>
          </a:stretch>
        </p:blipFill>
        <p:spPr>
          <a:xfrm>
            <a:off x="439080" y="1053566"/>
            <a:ext cx="7962291" cy="4563087"/>
          </a:xfrm>
          <a:prstGeom prst="rect">
            <a:avLst/>
          </a:prstGeom>
        </p:spPr>
      </p:pic>
      <p:pic>
        <p:nvPicPr>
          <p:cNvPr id="48" name="图片 47" descr="屏幕剪辑">
            <a:extLst>
              <a:ext uri="{FF2B5EF4-FFF2-40B4-BE49-F238E27FC236}">
                <a16:creationId xmlns:a16="http://schemas.microsoft.com/office/drawing/2014/main" id="{4BB7E805-95F2-4E2E-89A5-00CB4212B45F}"/>
              </a:ext>
            </a:extLst>
          </p:cNvPr>
          <p:cNvPicPr/>
          <p:nvPr/>
        </p:nvPicPr>
        <p:blipFill>
          <a:blip r:embed="rId3">
            <a:extLst>
              <a:ext uri="{28A0092B-C50C-407E-A947-70E740481C1C}">
                <a14:useLocalDpi xmlns:a14="http://schemas.microsoft.com/office/drawing/2010/main" val="0"/>
              </a:ext>
            </a:extLst>
          </a:blip>
          <a:stretch>
            <a:fillRect/>
          </a:stretch>
        </p:blipFill>
        <p:spPr>
          <a:xfrm>
            <a:off x="8031162" y="4313237"/>
            <a:ext cx="3491971" cy="1909763"/>
          </a:xfrm>
          <a:prstGeom prst="rect">
            <a:avLst/>
          </a:prstGeom>
        </p:spPr>
      </p:pic>
    </p:spTree>
    <p:extLst>
      <p:ext uri="{BB962C8B-B14F-4D97-AF65-F5344CB8AC3E}">
        <p14:creationId xmlns:p14="http://schemas.microsoft.com/office/powerpoint/2010/main" val="189532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615926" cy="523220"/>
          </a:xfrm>
          <a:prstGeom prst="rect">
            <a:avLst/>
          </a:prstGeom>
          <a:noFill/>
        </p:spPr>
        <p:txBody>
          <a:bodyPr wrap="none" rtlCol="0">
            <a:spAutoFit/>
          </a:bodyPr>
          <a:lstStyle/>
          <a:p>
            <a:r>
              <a:rPr lang="en-US" altLang="zh-CN" sz="2800" b="1" dirty="0">
                <a:latin typeface="+mn-ea"/>
              </a:rPr>
              <a:t>Training the Model</a:t>
            </a: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4026427"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pic>
        <p:nvPicPr>
          <p:cNvPr id="45" name="图片 44" descr="屏幕剪辑">
            <a:extLst>
              <a:ext uri="{FF2B5EF4-FFF2-40B4-BE49-F238E27FC236}">
                <a16:creationId xmlns:a16="http://schemas.microsoft.com/office/drawing/2014/main" id="{BD8464C6-7774-453D-A353-E250BF384B31}"/>
              </a:ext>
            </a:extLst>
          </p:cNvPr>
          <p:cNvPicPr/>
          <p:nvPr/>
        </p:nvPicPr>
        <p:blipFill>
          <a:blip r:embed="rId2">
            <a:extLst>
              <a:ext uri="{28A0092B-C50C-407E-A947-70E740481C1C}">
                <a14:useLocalDpi xmlns:a14="http://schemas.microsoft.com/office/drawing/2010/main" val="0"/>
              </a:ext>
            </a:extLst>
          </a:blip>
          <a:stretch>
            <a:fillRect/>
          </a:stretch>
        </p:blipFill>
        <p:spPr>
          <a:xfrm>
            <a:off x="1240578" y="1308515"/>
            <a:ext cx="9071811" cy="5026019"/>
          </a:xfrm>
          <a:prstGeom prst="rect">
            <a:avLst/>
          </a:prstGeom>
        </p:spPr>
      </p:pic>
    </p:spTree>
    <p:extLst>
      <p:ext uri="{BB962C8B-B14F-4D97-AF65-F5344CB8AC3E}">
        <p14:creationId xmlns:p14="http://schemas.microsoft.com/office/powerpoint/2010/main" val="4120222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615926" cy="523220"/>
          </a:xfrm>
          <a:prstGeom prst="rect">
            <a:avLst/>
          </a:prstGeom>
          <a:noFill/>
        </p:spPr>
        <p:txBody>
          <a:bodyPr wrap="none" rtlCol="0">
            <a:spAutoFit/>
          </a:bodyPr>
          <a:lstStyle/>
          <a:p>
            <a:r>
              <a:rPr lang="en-US" altLang="zh-CN" sz="2800" b="1" dirty="0">
                <a:latin typeface="+mn-ea"/>
              </a:rPr>
              <a:t>Training the Model</a:t>
            </a: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4026427"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sp>
        <p:nvSpPr>
          <p:cNvPr id="46" name="矩形 45">
            <a:extLst>
              <a:ext uri="{FF2B5EF4-FFF2-40B4-BE49-F238E27FC236}">
                <a16:creationId xmlns:a16="http://schemas.microsoft.com/office/drawing/2014/main" id="{FA91399B-321F-40EB-906F-197B3B4A8641}"/>
              </a:ext>
            </a:extLst>
          </p:cNvPr>
          <p:cNvSpPr/>
          <p:nvPr/>
        </p:nvSpPr>
        <p:spPr>
          <a:xfrm>
            <a:off x="1243949" y="1685815"/>
            <a:ext cx="98266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C5279"/>
                </a:solidFill>
                <a:effectLst/>
                <a:uLnTx/>
                <a:uFillTx/>
                <a:latin typeface="Segoe UI"/>
                <a:ea typeface="微软雅黑"/>
                <a:cs typeface="+mn-cs"/>
              </a:rPr>
              <a:t>mod = </a:t>
            </a:r>
            <a:r>
              <a:rPr kumimoji="0" lang="en-US" altLang="zh-CN" sz="1800" b="0" i="0" u="none" strike="noStrike" kern="1200" cap="none" spc="0" normalizeH="0" baseline="0" noProof="0" dirty="0" err="1">
                <a:ln>
                  <a:noFill/>
                </a:ln>
                <a:solidFill>
                  <a:srgbClr val="0C5279"/>
                </a:solidFill>
                <a:effectLst/>
                <a:uLnTx/>
                <a:uFillTx/>
                <a:latin typeface="Segoe UI"/>
                <a:ea typeface="微软雅黑"/>
                <a:cs typeface="+mn-cs"/>
              </a:rPr>
              <a:t>sm.tsa.statespace.SARIMAX</a:t>
            </a:r>
            <a:r>
              <a:rPr kumimoji="0" lang="en-US" altLang="zh-CN" sz="1800" b="0" i="0" u="none" strike="noStrike" kern="1200" cap="none" spc="0" normalizeH="0" baseline="0" noProof="0" dirty="0">
                <a:ln>
                  <a:noFill/>
                </a:ln>
                <a:solidFill>
                  <a:srgbClr val="0C5279"/>
                </a:solidFill>
                <a:effectLst/>
                <a:uLnTx/>
                <a:uFillTx/>
                <a:latin typeface="Segoe UI"/>
                <a:ea typeface="微软雅黑"/>
                <a:cs typeface="+mn-cs"/>
              </a:rPr>
              <a:t>(</a:t>
            </a:r>
            <a:r>
              <a:rPr kumimoji="0" lang="en-US" altLang="zh-CN" sz="1800" b="0" i="0" u="none" strike="noStrike" kern="1200" cap="none" spc="0" normalizeH="0" baseline="0" noProof="0" dirty="0" err="1">
                <a:ln>
                  <a:noFill/>
                </a:ln>
                <a:solidFill>
                  <a:srgbClr val="0C5279"/>
                </a:solidFill>
                <a:effectLst/>
                <a:uLnTx/>
                <a:uFillTx/>
                <a:latin typeface="Segoe UI"/>
                <a:ea typeface="微软雅黑"/>
                <a:cs typeface="+mn-cs"/>
              </a:rPr>
              <a:t>df.riders</a:t>
            </a:r>
            <a:r>
              <a:rPr kumimoji="0" lang="en-US" altLang="zh-CN" sz="1800" b="0" i="0" u="none" strike="noStrike" kern="1200" cap="none" spc="0" normalizeH="0" baseline="0" noProof="0" dirty="0">
                <a:ln>
                  <a:noFill/>
                </a:ln>
                <a:solidFill>
                  <a:srgbClr val="0C5279"/>
                </a:solidFill>
                <a:effectLst/>
                <a:uLnTx/>
                <a:uFillTx/>
                <a:latin typeface="Segoe UI"/>
                <a:ea typeface="微软雅黑"/>
                <a:cs typeface="+mn-cs"/>
              </a:rPr>
              <a:t>, trend='n', order=(0,1,0), </a:t>
            </a:r>
            <a:r>
              <a:rPr kumimoji="0" lang="en-US" altLang="zh-CN" sz="1800" b="0" i="0" u="none" strike="noStrike" kern="1200" cap="none" spc="0" normalizeH="0" baseline="0" noProof="0" dirty="0" err="1">
                <a:ln>
                  <a:noFill/>
                </a:ln>
                <a:solidFill>
                  <a:srgbClr val="0C5279"/>
                </a:solidFill>
                <a:effectLst/>
                <a:uLnTx/>
                <a:uFillTx/>
                <a:latin typeface="Segoe UI"/>
                <a:ea typeface="微软雅黑"/>
                <a:cs typeface="+mn-cs"/>
              </a:rPr>
              <a:t>seasonal_order</a:t>
            </a:r>
            <a:r>
              <a:rPr kumimoji="0" lang="en-US" altLang="zh-CN" sz="1800" b="0" i="0" u="none" strike="noStrike" kern="1200" cap="none" spc="0" normalizeH="0" baseline="0" noProof="0" dirty="0">
                <a:ln>
                  <a:noFill/>
                </a:ln>
                <a:solidFill>
                  <a:srgbClr val="0C5279"/>
                </a:solidFill>
                <a:effectLst/>
                <a:uLnTx/>
                <a:uFillTx/>
                <a:latin typeface="Segoe UI"/>
                <a:ea typeface="微软雅黑"/>
                <a:cs typeface="+mn-cs"/>
              </a:rPr>
              <a:t>=(1,1,1,12))</a:t>
            </a:r>
            <a:endParaRPr kumimoji="0" lang="zh-CN" altLang="en-US" sz="1800" b="0" i="0" u="none" strike="noStrike" kern="1200" cap="none" spc="0" normalizeH="0" baseline="0" noProof="0" dirty="0">
              <a:ln>
                <a:noFill/>
              </a:ln>
              <a:solidFill>
                <a:srgbClr val="0C5279"/>
              </a:solidFill>
              <a:effectLst/>
              <a:uLnTx/>
              <a:uFillTx/>
              <a:latin typeface="Segoe UI"/>
              <a:ea typeface="微软雅黑"/>
              <a:cs typeface="+mn-cs"/>
            </a:endParaRPr>
          </a:p>
        </p:txBody>
      </p:sp>
      <p:pic>
        <p:nvPicPr>
          <p:cNvPr id="48" name="图片 47" descr="屏幕剪辑">
            <a:extLst>
              <a:ext uri="{FF2B5EF4-FFF2-40B4-BE49-F238E27FC236}">
                <a16:creationId xmlns:a16="http://schemas.microsoft.com/office/drawing/2014/main" id="{3C582E09-8490-4221-A211-F74C3450321A}"/>
              </a:ext>
            </a:extLst>
          </p:cNvPr>
          <p:cNvPicPr/>
          <p:nvPr/>
        </p:nvPicPr>
        <p:blipFill>
          <a:blip r:embed="rId2">
            <a:extLst>
              <a:ext uri="{28A0092B-C50C-407E-A947-70E740481C1C}">
                <a14:useLocalDpi xmlns:a14="http://schemas.microsoft.com/office/drawing/2010/main" val="0"/>
              </a:ext>
            </a:extLst>
          </a:blip>
          <a:stretch>
            <a:fillRect/>
          </a:stretch>
        </p:blipFill>
        <p:spPr>
          <a:xfrm>
            <a:off x="1526978" y="2140167"/>
            <a:ext cx="8937822" cy="4294500"/>
          </a:xfrm>
          <a:prstGeom prst="rect">
            <a:avLst/>
          </a:prstGeom>
        </p:spPr>
      </p:pic>
    </p:spTree>
    <p:extLst>
      <p:ext uri="{BB962C8B-B14F-4D97-AF65-F5344CB8AC3E}">
        <p14:creationId xmlns:p14="http://schemas.microsoft.com/office/powerpoint/2010/main" val="2536097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2032801" cy="523220"/>
          </a:xfrm>
          <a:prstGeom prst="rect">
            <a:avLst/>
          </a:prstGeom>
          <a:noFill/>
        </p:spPr>
        <p:txBody>
          <a:bodyPr wrap="none" rtlCol="0">
            <a:spAutoFit/>
          </a:bodyPr>
          <a:lstStyle/>
          <a:p>
            <a:r>
              <a:rPr lang="en-US" altLang="zh-CN" sz="2800" b="1" dirty="0">
                <a:latin typeface="+mn-ea"/>
              </a:rPr>
              <a:t>Prediction</a:t>
            </a: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2471881"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pic>
        <p:nvPicPr>
          <p:cNvPr id="3" name="图片 2" descr="屏幕剪辑">
            <a:extLst>
              <a:ext uri="{FF2B5EF4-FFF2-40B4-BE49-F238E27FC236}">
                <a16:creationId xmlns:a16="http://schemas.microsoft.com/office/drawing/2014/main" id="{7A8C1A5D-DC67-483C-8AD1-1A0838F41C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8817" y="1972046"/>
            <a:ext cx="8181449" cy="3853021"/>
          </a:xfrm>
          <a:prstGeom prst="rect">
            <a:avLst/>
          </a:prstGeom>
        </p:spPr>
      </p:pic>
      <p:sp>
        <p:nvSpPr>
          <p:cNvPr id="50" name="矩形 49">
            <a:extLst>
              <a:ext uri="{FF2B5EF4-FFF2-40B4-BE49-F238E27FC236}">
                <a16:creationId xmlns:a16="http://schemas.microsoft.com/office/drawing/2014/main" id="{7C21352F-771F-44EC-854F-B0B1EDB10C06}"/>
              </a:ext>
            </a:extLst>
          </p:cNvPr>
          <p:cNvSpPr/>
          <p:nvPr/>
        </p:nvSpPr>
        <p:spPr>
          <a:xfrm>
            <a:off x="213552" y="3244334"/>
            <a:ext cx="336431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0C5279"/>
                </a:solidFill>
                <a:effectLst/>
                <a:uLnTx/>
                <a:uFillTx/>
                <a:latin typeface="Segoe UI"/>
                <a:ea typeface="微软雅黑"/>
                <a:cs typeface="+mn-cs"/>
              </a:rPr>
              <a:t>Time series data by station Id</a:t>
            </a:r>
            <a:endParaRPr kumimoji="0" lang="zh-CN" altLang="en-US" sz="1800" b="1" i="0" u="none" strike="noStrike" kern="1200" cap="none" spc="0" normalizeH="0" baseline="0" noProof="0" dirty="0">
              <a:ln>
                <a:noFill/>
              </a:ln>
              <a:solidFill>
                <a:srgbClr val="0C5279"/>
              </a:solidFill>
              <a:effectLst/>
              <a:uLnTx/>
              <a:uFillTx/>
              <a:latin typeface="Segoe UI"/>
              <a:ea typeface="微软雅黑"/>
              <a:cs typeface="+mn-cs"/>
            </a:endParaRPr>
          </a:p>
        </p:txBody>
      </p:sp>
    </p:spTree>
    <p:extLst>
      <p:ext uri="{BB962C8B-B14F-4D97-AF65-F5344CB8AC3E}">
        <p14:creationId xmlns:p14="http://schemas.microsoft.com/office/powerpoint/2010/main" val="3829373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846118" y="2233792"/>
            <a:ext cx="3939925" cy="2215991"/>
          </a:xfrm>
          <a:prstGeom prst="rect">
            <a:avLst/>
          </a:prstGeom>
          <a:noFill/>
        </p:spPr>
        <p:txBody>
          <a:bodyPr wrap="none" rtlCol="0">
            <a:spAutoFit/>
          </a:bodyPr>
          <a:lstStyle/>
          <a:p>
            <a:r>
              <a:rPr lang="en-US" altLang="zh-CN" sz="13800">
                <a:solidFill>
                  <a:prstClr val="white"/>
                </a:solidFill>
              </a:rPr>
              <a:t>PART</a:t>
            </a:r>
          </a:p>
        </p:txBody>
      </p:sp>
      <p:sp>
        <p:nvSpPr>
          <p:cNvPr id="3" name="矩形 2"/>
          <p:cNvSpPr/>
          <p:nvPr/>
        </p:nvSpPr>
        <p:spPr>
          <a:xfrm>
            <a:off x="5846118" y="3801971"/>
            <a:ext cx="3280065" cy="1446550"/>
          </a:xfrm>
          <a:prstGeom prst="rect">
            <a:avLst/>
          </a:prstGeom>
        </p:spPr>
        <p:txBody>
          <a:bodyPr wrap="none">
            <a:spAutoFit/>
          </a:bodyPr>
          <a:lstStyle/>
          <a:p>
            <a:r>
              <a:rPr lang="en-US" altLang="zh-CN" sz="8800">
                <a:solidFill>
                  <a:prstClr val="white"/>
                </a:solidFill>
              </a:rPr>
              <a:t>THREE</a:t>
            </a:r>
            <a:endParaRPr lang="zh-CN" altLang="en-US" sz="8800">
              <a:solidFill>
                <a:prstClr val="white"/>
              </a:solidFill>
            </a:endParaRPr>
          </a:p>
        </p:txBody>
      </p:sp>
      <p:sp>
        <p:nvSpPr>
          <p:cNvPr id="4" name="等腰三角形 3"/>
          <p:cNvSpPr/>
          <p:nvPr/>
        </p:nvSpPr>
        <p:spPr>
          <a:xfrm rot="5400000">
            <a:off x="9049138" y="4252738"/>
            <a:ext cx="748433" cy="594344"/>
          </a:xfrm>
          <a:prstGeom prst="triangle">
            <a:avLst/>
          </a:prstGeom>
          <a:noFill/>
          <a:ln>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6" name="组合 5"/>
          <p:cNvGrpSpPr/>
          <p:nvPr/>
        </p:nvGrpSpPr>
        <p:grpSpPr>
          <a:xfrm>
            <a:off x="2791189" y="917874"/>
            <a:ext cx="2706786" cy="4108911"/>
            <a:chOff x="2721740" y="968611"/>
            <a:chExt cx="2891001" cy="4388550"/>
          </a:xfrm>
        </p:grpSpPr>
        <p:sp>
          <p:nvSpPr>
            <p:cNvPr id="10" name="空心弧 9"/>
            <p:cNvSpPr/>
            <p:nvPr/>
          </p:nvSpPr>
          <p:spPr>
            <a:xfrm>
              <a:off x="2821419" y="968611"/>
              <a:ext cx="2694741" cy="2694742"/>
            </a:xfrm>
            <a:prstGeom prst="blockArc">
              <a:avLst>
                <a:gd name="adj1" fmla="val 10800000"/>
                <a:gd name="adj2" fmla="val 6498525"/>
                <a:gd name="adj3" fmla="val 29619"/>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1" name="矩形 10"/>
            <p:cNvSpPr/>
            <p:nvPr/>
          </p:nvSpPr>
          <p:spPr>
            <a:xfrm rot="796004">
              <a:off x="2812095" y="1775387"/>
              <a:ext cx="816105" cy="921578"/>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nvGrpSpPr>
            <p:cNvPr id="5" name="组合 4"/>
            <p:cNvGrpSpPr/>
            <p:nvPr/>
          </p:nvGrpSpPr>
          <p:grpSpPr>
            <a:xfrm rot="6853393">
              <a:off x="2721741" y="2466160"/>
              <a:ext cx="2891000" cy="2891001"/>
              <a:chOff x="-66459" y="2241076"/>
              <a:chExt cx="2694741" cy="2694742"/>
            </a:xfrm>
          </p:grpSpPr>
          <p:sp>
            <p:nvSpPr>
              <p:cNvPr id="13" name="空心弧 12"/>
              <p:cNvSpPr/>
              <p:nvPr/>
            </p:nvSpPr>
            <p:spPr>
              <a:xfrm>
                <a:off x="-66459" y="2241076"/>
                <a:ext cx="2694741" cy="2694742"/>
              </a:xfrm>
              <a:prstGeom prst="blockArc">
                <a:avLst>
                  <a:gd name="adj1" fmla="val 9377491"/>
                  <a:gd name="adj2" fmla="val 468538"/>
                  <a:gd name="adj3" fmla="val 30883"/>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7" name="矩形 16"/>
              <p:cNvSpPr/>
              <p:nvPr/>
            </p:nvSpPr>
            <p:spPr>
              <a:xfrm rot="1736542">
                <a:off x="1676031" y="3387176"/>
                <a:ext cx="816105" cy="1203837"/>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grpSp>
    </p:spTree>
    <p:extLst>
      <p:ext uri="{BB962C8B-B14F-4D97-AF65-F5344CB8AC3E}">
        <p14:creationId xmlns:p14="http://schemas.microsoft.com/office/powerpoint/2010/main" val="3899145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框 79"/>
          <p:cNvSpPr txBox="1"/>
          <p:nvPr/>
        </p:nvSpPr>
        <p:spPr>
          <a:xfrm>
            <a:off x="1170632" y="612625"/>
            <a:ext cx="4009046" cy="523220"/>
          </a:xfrm>
          <a:prstGeom prst="rect">
            <a:avLst/>
          </a:prstGeom>
          <a:noFill/>
        </p:spPr>
        <p:txBody>
          <a:bodyPr wrap="none" rtlCol="0">
            <a:spAutoFit/>
          </a:bodyPr>
          <a:lstStyle/>
          <a:p>
            <a:r>
              <a:rPr lang="en-US" altLang="zh-CN" sz="2800" b="1" dirty="0">
                <a:latin typeface="+mn-ea"/>
              </a:rPr>
              <a:t>NETWORK ANALYSIS</a:t>
            </a:r>
            <a:endParaRPr lang="zh-CN" altLang="en-US" sz="2800" b="1" dirty="0">
              <a:latin typeface="+mn-ea"/>
            </a:endParaRPr>
          </a:p>
        </p:txBody>
      </p:sp>
      <p:cxnSp>
        <p:nvCxnSpPr>
          <p:cNvPr id="81" name="直接连接符 80"/>
          <p:cNvCxnSpPr/>
          <p:nvPr/>
        </p:nvCxnSpPr>
        <p:spPr>
          <a:xfrm>
            <a:off x="1110713" y="402569"/>
            <a:ext cx="0" cy="61013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2" name="矩形 81"/>
          <p:cNvSpPr/>
          <p:nvPr/>
        </p:nvSpPr>
        <p:spPr>
          <a:xfrm>
            <a:off x="1162858" y="205488"/>
            <a:ext cx="3038011" cy="497765"/>
          </a:xfrm>
          <a:prstGeom prst="rect">
            <a:avLst/>
          </a:prstGeom>
        </p:spPr>
        <p:txBody>
          <a:bodyPr wrap="none">
            <a:spAutoFit/>
          </a:bodyPr>
          <a:lstStyle/>
          <a:p>
            <a:pPr>
              <a:lnSpc>
                <a:spcPct val="170000"/>
              </a:lnSpc>
            </a:pPr>
            <a:r>
              <a:rPr lang="en-US" altLang="zh-CN" dirty="0"/>
              <a:t>SHARE BIKE REDISTRIBUTION</a:t>
            </a:r>
          </a:p>
        </p:txBody>
      </p:sp>
      <p:grpSp>
        <p:nvGrpSpPr>
          <p:cNvPr id="101" name="Group 24"/>
          <p:cNvGrpSpPr>
            <a:grpSpLocks noChangeAspect="1"/>
          </p:cNvGrpSpPr>
          <p:nvPr/>
        </p:nvGrpSpPr>
        <p:grpSpPr bwMode="auto">
          <a:xfrm>
            <a:off x="493077" y="423668"/>
            <a:ext cx="449112" cy="528701"/>
            <a:chOff x="3761" y="2066"/>
            <a:chExt cx="158" cy="186"/>
          </a:xfrm>
        </p:grpSpPr>
        <p:sp>
          <p:nvSpPr>
            <p:cNvPr id="102" name="Oval 25"/>
            <p:cNvSpPr>
              <a:spLocks noChangeArrowheads="1"/>
            </p:cNvSpPr>
            <p:nvPr/>
          </p:nvSpPr>
          <p:spPr bwMode="auto">
            <a:xfrm>
              <a:off x="3761" y="2144"/>
              <a:ext cx="30" cy="2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3" name="Oval 26"/>
            <p:cNvSpPr>
              <a:spLocks noChangeArrowheads="1"/>
            </p:cNvSpPr>
            <p:nvPr/>
          </p:nvSpPr>
          <p:spPr bwMode="auto">
            <a:xfrm>
              <a:off x="3889" y="2066"/>
              <a:ext cx="30" cy="2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4" name="Line 27"/>
            <p:cNvSpPr>
              <a:spLocks noChangeShapeType="1"/>
            </p:cNvSpPr>
            <p:nvPr/>
          </p:nvSpPr>
          <p:spPr bwMode="auto">
            <a:xfrm flipH="1">
              <a:off x="3788" y="2088"/>
              <a:ext cx="104" cy="63"/>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5" name="Oval 28"/>
            <p:cNvSpPr>
              <a:spLocks noChangeArrowheads="1"/>
            </p:cNvSpPr>
            <p:nvPr/>
          </p:nvSpPr>
          <p:spPr bwMode="auto">
            <a:xfrm>
              <a:off x="3889" y="2222"/>
              <a:ext cx="30" cy="30"/>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6" name="Line 29"/>
            <p:cNvSpPr>
              <a:spLocks noChangeShapeType="1"/>
            </p:cNvSpPr>
            <p:nvPr/>
          </p:nvSpPr>
          <p:spPr bwMode="auto">
            <a:xfrm flipH="1" flipV="1">
              <a:off x="3788" y="2166"/>
              <a:ext cx="104" cy="6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pic>
        <p:nvPicPr>
          <p:cNvPr id="4" name="Picture 3">
            <a:extLst>
              <a:ext uri="{FF2B5EF4-FFF2-40B4-BE49-F238E27FC236}">
                <a16:creationId xmlns:a16="http://schemas.microsoft.com/office/drawing/2014/main" id="{FA01AF91-D0FE-434D-A85C-2979FD17C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713" y="1796270"/>
            <a:ext cx="5166571" cy="4320000"/>
          </a:xfrm>
          <a:prstGeom prst="rect">
            <a:avLst/>
          </a:prstGeom>
        </p:spPr>
      </p:pic>
      <p:pic>
        <p:nvPicPr>
          <p:cNvPr id="6" name="Picture 5">
            <a:extLst>
              <a:ext uri="{FF2B5EF4-FFF2-40B4-BE49-F238E27FC236}">
                <a16:creationId xmlns:a16="http://schemas.microsoft.com/office/drawing/2014/main" id="{8B3AD305-7622-49F5-802D-51D94A204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634" y="1796270"/>
            <a:ext cx="5166571" cy="4320000"/>
          </a:xfrm>
          <a:prstGeom prst="rect">
            <a:avLst/>
          </a:prstGeom>
        </p:spPr>
      </p:pic>
    </p:spTree>
    <p:extLst>
      <p:ext uri="{BB962C8B-B14F-4D97-AF65-F5344CB8AC3E}">
        <p14:creationId xmlns:p14="http://schemas.microsoft.com/office/powerpoint/2010/main" val="1876967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框 79"/>
          <p:cNvSpPr txBox="1"/>
          <p:nvPr/>
        </p:nvSpPr>
        <p:spPr>
          <a:xfrm>
            <a:off x="1170632" y="612625"/>
            <a:ext cx="4009046" cy="523220"/>
          </a:xfrm>
          <a:prstGeom prst="rect">
            <a:avLst/>
          </a:prstGeom>
          <a:noFill/>
        </p:spPr>
        <p:txBody>
          <a:bodyPr wrap="none" rtlCol="0">
            <a:spAutoFit/>
          </a:bodyPr>
          <a:lstStyle/>
          <a:p>
            <a:r>
              <a:rPr lang="en-US" altLang="zh-CN" sz="2800" b="1" dirty="0">
                <a:latin typeface="+mn-ea"/>
              </a:rPr>
              <a:t>NETWORK ANALYSIS</a:t>
            </a:r>
            <a:endParaRPr lang="zh-CN" altLang="en-US" sz="2800" b="1" dirty="0">
              <a:latin typeface="+mn-ea"/>
            </a:endParaRPr>
          </a:p>
        </p:txBody>
      </p:sp>
      <p:cxnSp>
        <p:nvCxnSpPr>
          <p:cNvPr id="81" name="直接连接符 80"/>
          <p:cNvCxnSpPr/>
          <p:nvPr/>
        </p:nvCxnSpPr>
        <p:spPr>
          <a:xfrm>
            <a:off x="1110713" y="402569"/>
            <a:ext cx="0" cy="61013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2" name="矩形 81"/>
          <p:cNvSpPr/>
          <p:nvPr/>
        </p:nvSpPr>
        <p:spPr>
          <a:xfrm>
            <a:off x="1162858" y="205488"/>
            <a:ext cx="3038011" cy="497765"/>
          </a:xfrm>
          <a:prstGeom prst="rect">
            <a:avLst/>
          </a:prstGeom>
        </p:spPr>
        <p:txBody>
          <a:bodyPr wrap="none">
            <a:spAutoFit/>
          </a:bodyPr>
          <a:lstStyle/>
          <a:p>
            <a:pPr>
              <a:lnSpc>
                <a:spcPct val="170000"/>
              </a:lnSpc>
            </a:pPr>
            <a:r>
              <a:rPr lang="en-US" altLang="zh-CN" dirty="0"/>
              <a:t>SHARE BIKE REDISTRIBUTION</a:t>
            </a:r>
          </a:p>
        </p:txBody>
      </p:sp>
      <p:grpSp>
        <p:nvGrpSpPr>
          <p:cNvPr id="101" name="Group 24"/>
          <p:cNvGrpSpPr>
            <a:grpSpLocks noChangeAspect="1"/>
          </p:cNvGrpSpPr>
          <p:nvPr/>
        </p:nvGrpSpPr>
        <p:grpSpPr bwMode="auto">
          <a:xfrm>
            <a:off x="493077" y="423668"/>
            <a:ext cx="449112" cy="528701"/>
            <a:chOff x="3761" y="2066"/>
            <a:chExt cx="158" cy="186"/>
          </a:xfrm>
        </p:grpSpPr>
        <p:sp>
          <p:nvSpPr>
            <p:cNvPr id="102" name="Oval 25"/>
            <p:cNvSpPr>
              <a:spLocks noChangeArrowheads="1"/>
            </p:cNvSpPr>
            <p:nvPr/>
          </p:nvSpPr>
          <p:spPr bwMode="auto">
            <a:xfrm>
              <a:off x="3761" y="2144"/>
              <a:ext cx="30" cy="2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3" name="Oval 26"/>
            <p:cNvSpPr>
              <a:spLocks noChangeArrowheads="1"/>
            </p:cNvSpPr>
            <p:nvPr/>
          </p:nvSpPr>
          <p:spPr bwMode="auto">
            <a:xfrm>
              <a:off x="3889" y="2066"/>
              <a:ext cx="30" cy="2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4" name="Line 27"/>
            <p:cNvSpPr>
              <a:spLocks noChangeShapeType="1"/>
            </p:cNvSpPr>
            <p:nvPr/>
          </p:nvSpPr>
          <p:spPr bwMode="auto">
            <a:xfrm flipH="1">
              <a:off x="3788" y="2088"/>
              <a:ext cx="104" cy="63"/>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5" name="Oval 28"/>
            <p:cNvSpPr>
              <a:spLocks noChangeArrowheads="1"/>
            </p:cNvSpPr>
            <p:nvPr/>
          </p:nvSpPr>
          <p:spPr bwMode="auto">
            <a:xfrm>
              <a:off x="3889" y="2222"/>
              <a:ext cx="30" cy="30"/>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6" name="Line 29"/>
            <p:cNvSpPr>
              <a:spLocks noChangeShapeType="1"/>
            </p:cNvSpPr>
            <p:nvPr/>
          </p:nvSpPr>
          <p:spPr bwMode="auto">
            <a:xfrm flipH="1" flipV="1">
              <a:off x="3788" y="2166"/>
              <a:ext cx="104" cy="6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pic>
        <p:nvPicPr>
          <p:cNvPr id="4" name="Picture 3">
            <a:extLst>
              <a:ext uri="{FF2B5EF4-FFF2-40B4-BE49-F238E27FC236}">
                <a16:creationId xmlns:a16="http://schemas.microsoft.com/office/drawing/2014/main" id="{119433CF-9BEA-461C-BA8A-0425F48334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155" y="1925375"/>
            <a:ext cx="5166570" cy="4320000"/>
          </a:xfrm>
          <a:prstGeom prst="rect">
            <a:avLst/>
          </a:prstGeom>
        </p:spPr>
      </p:pic>
    </p:spTree>
    <p:extLst>
      <p:ext uri="{BB962C8B-B14F-4D97-AF65-F5344CB8AC3E}">
        <p14:creationId xmlns:p14="http://schemas.microsoft.com/office/powerpoint/2010/main" val="1376628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文本框 79"/>
          <p:cNvSpPr txBox="1"/>
          <p:nvPr/>
        </p:nvSpPr>
        <p:spPr>
          <a:xfrm>
            <a:off x="1170632" y="612625"/>
            <a:ext cx="4009046" cy="523220"/>
          </a:xfrm>
          <a:prstGeom prst="rect">
            <a:avLst/>
          </a:prstGeom>
          <a:noFill/>
        </p:spPr>
        <p:txBody>
          <a:bodyPr wrap="none" rtlCol="0">
            <a:spAutoFit/>
          </a:bodyPr>
          <a:lstStyle/>
          <a:p>
            <a:r>
              <a:rPr lang="en-US" altLang="zh-CN" sz="2800" b="1" dirty="0">
                <a:latin typeface="+mn-ea"/>
              </a:rPr>
              <a:t>NETWORK ANALYSIS</a:t>
            </a:r>
            <a:endParaRPr lang="zh-CN" altLang="en-US" sz="2800" b="1" dirty="0">
              <a:latin typeface="+mn-ea"/>
            </a:endParaRPr>
          </a:p>
        </p:txBody>
      </p:sp>
      <p:cxnSp>
        <p:nvCxnSpPr>
          <p:cNvPr id="81" name="直接连接符 80"/>
          <p:cNvCxnSpPr/>
          <p:nvPr/>
        </p:nvCxnSpPr>
        <p:spPr>
          <a:xfrm>
            <a:off x="1110713" y="402569"/>
            <a:ext cx="0" cy="61013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82" name="矩形 81"/>
          <p:cNvSpPr/>
          <p:nvPr/>
        </p:nvSpPr>
        <p:spPr>
          <a:xfrm>
            <a:off x="1162858" y="205488"/>
            <a:ext cx="3038011" cy="497765"/>
          </a:xfrm>
          <a:prstGeom prst="rect">
            <a:avLst/>
          </a:prstGeom>
        </p:spPr>
        <p:txBody>
          <a:bodyPr wrap="none">
            <a:spAutoFit/>
          </a:bodyPr>
          <a:lstStyle/>
          <a:p>
            <a:pPr>
              <a:lnSpc>
                <a:spcPct val="170000"/>
              </a:lnSpc>
            </a:pPr>
            <a:r>
              <a:rPr lang="en-US" altLang="zh-CN" dirty="0"/>
              <a:t>SHARE BIKE REDISTRIBUTION</a:t>
            </a:r>
          </a:p>
        </p:txBody>
      </p:sp>
      <p:grpSp>
        <p:nvGrpSpPr>
          <p:cNvPr id="101" name="Group 24"/>
          <p:cNvGrpSpPr>
            <a:grpSpLocks noChangeAspect="1"/>
          </p:cNvGrpSpPr>
          <p:nvPr/>
        </p:nvGrpSpPr>
        <p:grpSpPr bwMode="auto">
          <a:xfrm>
            <a:off x="493077" y="423668"/>
            <a:ext cx="449112" cy="528701"/>
            <a:chOff x="3761" y="2066"/>
            <a:chExt cx="158" cy="186"/>
          </a:xfrm>
        </p:grpSpPr>
        <p:sp>
          <p:nvSpPr>
            <p:cNvPr id="102" name="Oval 25"/>
            <p:cNvSpPr>
              <a:spLocks noChangeArrowheads="1"/>
            </p:cNvSpPr>
            <p:nvPr/>
          </p:nvSpPr>
          <p:spPr bwMode="auto">
            <a:xfrm>
              <a:off x="3761" y="2144"/>
              <a:ext cx="30" cy="2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3" name="Oval 26"/>
            <p:cNvSpPr>
              <a:spLocks noChangeArrowheads="1"/>
            </p:cNvSpPr>
            <p:nvPr/>
          </p:nvSpPr>
          <p:spPr bwMode="auto">
            <a:xfrm>
              <a:off x="3889" y="2066"/>
              <a:ext cx="30" cy="2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4" name="Line 27"/>
            <p:cNvSpPr>
              <a:spLocks noChangeShapeType="1"/>
            </p:cNvSpPr>
            <p:nvPr/>
          </p:nvSpPr>
          <p:spPr bwMode="auto">
            <a:xfrm flipH="1">
              <a:off x="3788" y="2088"/>
              <a:ext cx="104" cy="63"/>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5" name="Oval 28"/>
            <p:cNvSpPr>
              <a:spLocks noChangeArrowheads="1"/>
            </p:cNvSpPr>
            <p:nvPr/>
          </p:nvSpPr>
          <p:spPr bwMode="auto">
            <a:xfrm>
              <a:off x="3889" y="2222"/>
              <a:ext cx="30" cy="30"/>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106" name="Line 29"/>
            <p:cNvSpPr>
              <a:spLocks noChangeShapeType="1"/>
            </p:cNvSpPr>
            <p:nvPr/>
          </p:nvSpPr>
          <p:spPr bwMode="auto">
            <a:xfrm flipH="1" flipV="1">
              <a:off x="3788" y="2166"/>
              <a:ext cx="104" cy="64"/>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pic>
        <p:nvPicPr>
          <p:cNvPr id="5" name="图片 4">
            <a:extLst>
              <a:ext uri="{FF2B5EF4-FFF2-40B4-BE49-F238E27FC236}">
                <a16:creationId xmlns:a16="http://schemas.microsoft.com/office/drawing/2014/main" id="{A3584F0F-160C-4945-BA88-66C704FB5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155" y="1542982"/>
            <a:ext cx="5506433" cy="4604174"/>
          </a:xfrm>
          <a:prstGeom prst="rect">
            <a:avLst/>
          </a:prstGeom>
        </p:spPr>
      </p:pic>
    </p:spTree>
    <p:extLst>
      <p:ext uri="{BB962C8B-B14F-4D97-AF65-F5344CB8AC3E}">
        <p14:creationId xmlns:p14="http://schemas.microsoft.com/office/powerpoint/2010/main" val="420505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846118" y="2233792"/>
            <a:ext cx="3939925" cy="2215991"/>
          </a:xfrm>
          <a:prstGeom prst="rect">
            <a:avLst/>
          </a:prstGeom>
          <a:noFill/>
        </p:spPr>
        <p:txBody>
          <a:bodyPr wrap="none" rtlCol="0">
            <a:spAutoFit/>
          </a:bodyPr>
          <a:lstStyle/>
          <a:p>
            <a:r>
              <a:rPr lang="en-US" altLang="zh-CN" sz="13800">
                <a:solidFill>
                  <a:prstClr val="white"/>
                </a:solidFill>
              </a:rPr>
              <a:t>PART</a:t>
            </a:r>
          </a:p>
        </p:txBody>
      </p:sp>
      <p:sp>
        <p:nvSpPr>
          <p:cNvPr id="3" name="矩形 2"/>
          <p:cNvSpPr/>
          <p:nvPr/>
        </p:nvSpPr>
        <p:spPr>
          <a:xfrm>
            <a:off x="5884835" y="3801971"/>
            <a:ext cx="2925801" cy="1446550"/>
          </a:xfrm>
          <a:prstGeom prst="rect">
            <a:avLst/>
          </a:prstGeom>
        </p:spPr>
        <p:txBody>
          <a:bodyPr wrap="none">
            <a:spAutoFit/>
          </a:bodyPr>
          <a:lstStyle/>
          <a:p>
            <a:r>
              <a:rPr lang="en-US" altLang="zh-CN" sz="8800">
                <a:solidFill>
                  <a:prstClr val="white"/>
                </a:solidFill>
              </a:rPr>
              <a:t>FOUR</a:t>
            </a:r>
            <a:endParaRPr lang="zh-CN" altLang="en-US" sz="8800">
              <a:solidFill>
                <a:prstClr val="white"/>
              </a:solidFill>
            </a:endParaRPr>
          </a:p>
        </p:txBody>
      </p:sp>
      <p:sp>
        <p:nvSpPr>
          <p:cNvPr id="4" name="等腰三角形 3"/>
          <p:cNvSpPr/>
          <p:nvPr/>
        </p:nvSpPr>
        <p:spPr>
          <a:xfrm rot="5400000">
            <a:off x="8812467" y="4252739"/>
            <a:ext cx="748433" cy="594344"/>
          </a:xfrm>
          <a:prstGeom prst="triangle">
            <a:avLst/>
          </a:prstGeom>
          <a:noFill/>
          <a:ln>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12" name="组合 11"/>
          <p:cNvGrpSpPr/>
          <p:nvPr/>
        </p:nvGrpSpPr>
        <p:grpSpPr>
          <a:xfrm>
            <a:off x="3096239" y="844952"/>
            <a:ext cx="2710441" cy="4079175"/>
            <a:chOff x="8806369" y="1623514"/>
            <a:chExt cx="2336883" cy="3132336"/>
          </a:xfrm>
        </p:grpSpPr>
        <p:sp>
          <p:nvSpPr>
            <p:cNvPr id="14" name="矩形 13"/>
            <p:cNvSpPr/>
            <p:nvPr/>
          </p:nvSpPr>
          <p:spPr>
            <a:xfrm rot="1627915">
              <a:off x="9036281" y="1623514"/>
              <a:ext cx="703072" cy="2062132"/>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矩形 14"/>
            <p:cNvSpPr/>
            <p:nvPr/>
          </p:nvSpPr>
          <p:spPr>
            <a:xfrm rot="5400000">
              <a:off x="9623275" y="2318835"/>
              <a:ext cx="703072" cy="2336883"/>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6" name="矩形 15"/>
            <p:cNvSpPr/>
            <p:nvPr/>
          </p:nvSpPr>
          <p:spPr>
            <a:xfrm>
              <a:off x="9810005" y="2767905"/>
              <a:ext cx="703072" cy="1987945"/>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Tree>
    <p:extLst>
      <p:ext uri="{BB962C8B-B14F-4D97-AF65-F5344CB8AC3E}">
        <p14:creationId xmlns:p14="http://schemas.microsoft.com/office/powerpoint/2010/main" val="3588403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3" name="组合 2"/>
          <p:cNvGrpSpPr/>
          <p:nvPr/>
        </p:nvGrpSpPr>
        <p:grpSpPr>
          <a:xfrm>
            <a:off x="1324725" y="1460826"/>
            <a:ext cx="3640850" cy="4862894"/>
            <a:chOff x="4076096" y="1532931"/>
            <a:chExt cx="3728492" cy="4671098"/>
          </a:xfrm>
        </p:grpSpPr>
        <p:sp>
          <p:nvSpPr>
            <p:cNvPr id="2" name="等腰三角形 1"/>
            <p:cNvSpPr/>
            <p:nvPr/>
          </p:nvSpPr>
          <p:spPr>
            <a:xfrm rot="20970188">
              <a:off x="4710010" y="1532931"/>
              <a:ext cx="2042986" cy="1526718"/>
            </a:xfrm>
            <a:prstGeom prst="triangle">
              <a:avLst>
                <a:gd name="adj" fmla="val 56031"/>
              </a:avLst>
            </a:pr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7" name="梯形 6"/>
            <p:cNvSpPr/>
            <p:nvPr/>
          </p:nvSpPr>
          <p:spPr>
            <a:xfrm>
              <a:off x="5496249" y="5059249"/>
              <a:ext cx="964587" cy="1144780"/>
            </a:xfrm>
            <a:prstGeom prst="trapezoid">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6" name="等腰三角形 5"/>
            <p:cNvSpPr/>
            <p:nvPr/>
          </p:nvSpPr>
          <p:spPr>
            <a:xfrm rot="329925">
              <a:off x="4541577" y="2568976"/>
              <a:ext cx="2873931" cy="1297130"/>
            </a:xfrm>
            <a:prstGeom prs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5" name="等腰三角形 4"/>
            <p:cNvSpPr/>
            <p:nvPr/>
          </p:nvSpPr>
          <p:spPr>
            <a:xfrm rot="21265406">
              <a:off x="4307609" y="3388838"/>
              <a:ext cx="3275637" cy="1390854"/>
            </a:xfrm>
            <a:prstGeom prst="triangle">
              <a:avLst>
                <a:gd name="adj" fmla="val 41667"/>
              </a:avLst>
            </a:pr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 name="等腰三角形 3"/>
            <p:cNvSpPr/>
            <p:nvPr/>
          </p:nvSpPr>
          <p:spPr>
            <a:xfrm rot="21385984">
              <a:off x="4076096" y="4220732"/>
              <a:ext cx="3728492" cy="1408004"/>
            </a:xfrm>
            <a:prstGeom prst="triangle">
              <a:avLst>
                <a:gd name="adj" fmla="val 54526"/>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grpSp>
      <p:cxnSp>
        <p:nvCxnSpPr>
          <p:cNvPr id="10" name="直接连接符 9"/>
          <p:cNvCxnSpPr/>
          <p:nvPr/>
        </p:nvCxnSpPr>
        <p:spPr>
          <a:xfrm>
            <a:off x="4300225" y="2436075"/>
            <a:ext cx="2021536" cy="0"/>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3" name="直接连接符 12"/>
          <p:cNvCxnSpPr/>
          <p:nvPr/>
        </p:nvCxnSpPr>
        <p:spPr>
          <a:xfrm>
            <a:off x="4542641" y="3478419"/>
            <a:ext cx="1779120" cy="0"/>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5" name="直接连接符 14"/>
          <p:cNvCxnSpPr/>
          <p:nvPr/>
        </p:nvCxnSpPr>
        <p:spPr>
          <a:xfrm>
            <a:off x="4851700" y="4431167"/>
            <a:ext cx="1470061" cy="0"/>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a:off x="5311673" y="5643001"/>
            <a:ext cx="1010088" cy="0"/>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1" name="文本框 20"/>
          <p:cNvSpPr txBox="1"/>
          <p:nvPr/>
        </p:nvSpPr>
        <p:spPr>
          <a:xfrm>
            <a:off x="6541680" y="2170990"/>
            <a:ext cx="3647024" cy="461665"/>
          </a:xfrm>
          <a:prstGeom prst="rect">
            <a:avLst/>
          </a:prstGeom>
          <a:noFill/>
        </p:spPr>
        <p:txBody>
          <a:bodyPr wrap="none" rtlCol="0">
            <a:spAutoFit/>
          </a:bodyPr>
          <a:lstStyle/>
          <a:p>
            <a:r>
              <a:rPr lang="en-US" altLang="zh-CN" sz="2400" b="1" dirty="0">
                <a:solidFill>
                  <a:schemeClr val="accent4"/>
                </a:solidFill>
                <a:latin typeface="+mj-lt"/>
              </a:rPr>
              <a:t>PART 1 INTRODUCTION</a:t>
            </a:r>
            <a:endParaRPr lang="zh-CN" altLang="en-US" sz="2400" b="1" dirty="0">
              <a:solidFill>
                <a:schemeClr val="accent4"/>
              </a:solidFill>
              <a:latin typeface="+mj-lt"/>
            </a:endParaRPr>
          </a:p>
        </p:txBody>
      </p:sp>
      <p:sp>
        <p:nvSpPr>
          <p:cNvPr id="20" name="文本框 19"/>
          <p:cNvSpPr txBox="1"/>
          <p:nvPr/>
        </p:nvSpPr>
        <p:spPr>
          <a:xfrm>
            <a:off x="6541680" y="3218655"/>
            <a:ext cx="3612849" cy="461665"/>
          </a:xfrm>
          <a:prstGeom prst="rect">
            <a:avLst/>
          </a:prstGeom>
          <a:noFill/>
        </p:spPr>
        <p:txBody>
          <a:bodyPr wrap="none" rtlCol="0">
            <a:spAutoFit/>
          </a:bodyPr>
          <a:lstStyle/>
          <a:p>
            <a:r>
              <a:rPr lang="en-US" altLang="zh-CN" sz="2400" b="1" dirty="0">
                <a:latin typeface="+mj-lt"/>
              </a:rPr>
              <a:t>PART 2 DATA ANALYSIS</a:t>
            </a:r>
            <a:endParaRPr lang="zh-CN" altLang="en-US" sz="2400" b="1" dirty="0">
              <a:latin typeface="+mj-lt"/>
            </a:endParaRPr>
          </a:p>
        </p:txBody>
      </p:sp>
      <p:sp>
        <p:nvSpPr>
          <p:cNvPr id="23" name="椭圆 22"/>
          <p:cNvSpPr/>
          <p:nvPr/>
        </p:nvSpPr>
        <p:spPr>
          <a:xfrm>
            <a:off x="6321761" y="2356855"/>
            <a:ext cx="158439" cy="15843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4" name="椭圆 23"/>
          <p:cNvSpPr/>
          <p:nvPr/>
        </p:nvSpPr>
        <p:spPr>
          <a:xfrm>
            <a:off x="6321761" y="3399199"/>
            <a:ext cx="158439" cy="15843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5" name="椭圆 24"/>
          <p:cNvSpPr/>
          <p:nvPr/>
        </p:nvSpPr>
        <p:spPr>
          <a:xfrm>
            <a:off x="6321761" y="4351947"/>
            <a:ext cx="158439" cy="15843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6" name="椭圆 25"/>
          <p:cNvSpPr/>
          <p:nvPr/>
        </p:nvSpPr>
        <p:spPr>
          <a:xfrm>
            <a:off x="6321761" y="5569388"/>
            <a:ext cx="158439" cy="158439"/>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28" name="文本框 27"/>
          <p:cNvSpPr txBox="1"/>
          <p:nvPr/>
        </p:nvSpPr>
        <p:spPr>
          <a:xfrm>
            <a:off x="6541680" y="4216278"/>
            <a:ext cx="4360233" cy="461665"/>
          </a:xfrm>
          <a:prstGeom prst="rect">
            <a:avLst/>
          </a:prstGeom>
          <a:noFill/>
        </p:spPr>
        <p:txBody>
          <a:bodyPr wrap="none" rtlCol="0">
            <a:spAutoFit/>
          </a:bodyPr>
          <a:lstStyle/>
          <a:p>
            <a:r>
              <a:rPr lang="en-US" altLang="zh-CN" sz="2400" b="1" dirty="0">
                <a:solidFill>
                  <a:schemeClr val="accent4"/>
                </a:solidFill>
                <a:latin typeface="+mj-lt"/>
              </a:rPr>
              <a:t>PART 3 NETWORK ANALYSIS</a:t>
            </a:r>
            <a:endParaRPr lang="zh-CN" altLang="en-US" sz="2400" b="1" dirty="0">
              <a:solidFill>
                <a:schemeClr val="accent4"/>
              </a:solidFill>
              <a:latin typeface="+mj-lt"/>
            </a:endParaRPr>
          </a:p>
        </p:txBody>
      </p:sp>
      <p:sp>
        <p:nvSpPr>
          <p:cNvPr id="30" name="文本框 29"/>
          <p:cNvSpPr txBox="1"/>
          <p:nvPr/>
        </p:nvSpPr>
        <p:spPr>
          <a:xfrm>
            <a:off x="6541680" y="5361255"/>
            <a:ext cx="3274614" cy="461665"/>
          </a:xfrm>
          <a:prstGeom prst="rect">
            <a:avLst/>
          </a:prstGeom>
          <a:noFill/>
        </p:spPr>
        <p:txBody>
          <a:bodyPr wrap="none" rtlCol="0">
            <a:spAutoFit/>
          </a:bodyPr>
          <a:lstStyle/>
          <a:p>
            <a:r>
              <a:rPr lang="en-US" altLang="zh-CN" sz="2400" b="1" dirty="0">
                <a:latin typeface="+mj-lt"/>
              </a:rPr>
              <a:t>PART 4 CONCLUSION</a:t>
            </a:r>
            <a:endParaRPr lang="zh-CN" altLang="en-US" sz="2400" b="1" dirty="0">
              <a:latin typeface="+mj-lt"/>
            </a:endParaRPr>
          </a:p>
        </p:txBody>
      </p:sp>
      <p:sp>
        <p:nvSpPr>
          <p:cNvPr id="12" name="等腰三角形 11"/>
          <p:cNvSpPr/>
          <p:nvPr/>
        </p:nvSpPr>
        <p:spPr>
          <a:xfrm rot="10800000">
            <a:off x="2430780" y="0"/>
            <a:ext cx="7307580" cy="1534531"/>
          </a:xfrm>
          <a:prstGeom prst="triangle">
            <a:avLst/>
          </a:pr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8" name="文本框 7"/>
          <p:cNvSpPr txBox="1"/>
          <p:nvPr/>
        </p:nvSpPr>
        <p:spPr>
          <a:xfrm>
            <a:off x="4643883" y="96454"/>
            <a:ext cx="2861809" cy="707886"/>
          </a:xfrm>
          <a:prstGeom prst="rect">
            <a:avLst/>
          </a:prstGeom>
          <a:noFill/>
        </p:spPr>
        <p:txBody>
          <a:bodyPr wrap="none" rtlCol="0">
            <a:spAutoFit/>
          </a:bodyPr>
          <a:lstStyle/>
          <a:p>
            <a:pPr algn="ctr"/>
            <a:r>
              <a:rPr lang="en-US" altLang="zh-CN" sz="4000" b="1" dirty="0">
                <a:solidFill>
                  <a:schemeClr val="bg1"/>
                </a:solidFill>
                <a:latin typeface="+mj-lt"/>
              </a:rPr>
              <a:t>CONTENTS</a:t>
            </a:r>
            <a:endParaRPr lang="zh-CN" altLang="en-US" sz="4000" b="1" dirty="0">
              <a:solidFill>
                <a:schemeClr val="bg1"/>
              </a:solidFill>
              <a:latin typeface="+mj-lt"/>
            </a:endParaRPr>
          </a:p>
        </p:txBody>
      </p:sp>
    </p:spTree>
    <p:extLst>
      <p:ext uri="{BB962C8B-B14F-4D97-AF65-F5344CB8AC3E}">
        <p14:creationId xmlns:p14="http://schemas.microsoft.com/office/powerpoint/2010/main" val="3788668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a:off x="7716520" y="1024313"/>
            <a:ext cx="1798320" cy="1800348"/>
          </a:xfrm>
          <a:custGeom>
            <a:avLst/>
            <a:gdLst>
              <a:gd name="connsiteX0" fmla="*/ 0 w 2082799"/>
              <a:gd name="connsiteY0" fmla="*/ 1806222 h 1806222"/>
              <a:gd name="connsiteX1" fmla="*/ 1041395 w 2082799"/>
              <a:gd name="connsiteY1" fmla="*/ 0 h 1806222"/>
              <a:gd name="connsiteX2" fmla="*/ 1041404 w 2082799"/>
              <a:gd name="connsiteY2" fmla="*/ 0 h 1806222"/>
              <a:gd name="connsiteX3" fmla="*/ 2082799 w 2082799"/>
              <a:gd name="connsiteY3" fmla="*/ 1806222 h 1806222"/>
              <a:gd name="connsiteX4" fmla="*/ 0 w 2082799"/>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799" h="1806222">
                <a:moveTo>
                  <a:pt x="0" y="1806222"/>
                </a:moveTo>
                <a:lnTo>
                  <a:pt x="1041395" y="0"/>
                </a:lnTo>
                <a:lnTo>
                  <a:pt x="1041404" y="0"/>
                </a:lnTo>
                <a:lnTo>
                  <a:pt x="2082799" y="1806222"/>
                </a:lnTo>
                <a:lnTo>
                  <a:pt x="0" y="1806222"/>
                </a:lnTo>
                <a:close/>
              </a:path>
            </a:pathLst>
          </a:cu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solidFill>
                  <a:schemeClr val="accent4"/>
                </a:solidFill>
              </a:rPr>
              <a:t>DATA </a:t>
            </a:r>
          </a:p>
          <a:p>
            <a:pPr algn="ctr"/>
            <a:r>
              <a:rPr lang="en-US" altLang="zh-CN" dirty="0">
                <a:solidFill>
                  <a:schemeClr val="accent4"/>
                </a:solidFill>
              </a:rPr>
              <a:t>ANALYSIS</a:t>
            </a:r>
            <a:endParaRPr lang="zh-CN" altLang="en-US" dirty="0">
              <a:solidFill>
                <a:schemeClr val="accent4"/>
              </a:solidFill>
            </a:endParaRPr>
          </a:p>
        </p:txBody>
      </p:sp>
      <p:sp>
        <p:nvSpPr>
          <p:cNvPr id="49" name="任意多边形 48"/>
          <p:cNvSpPr/>
          <p:nvPr/>
        </p:nvSpPr>
        <p:spPr>
          <a:xfrm>
            <a:off x="6817361" y="2687146"/>
            <a:ext cx="3596639" cy="1800348"/>
          </a:xfrm>
          <a:custGeom>
            <a:avLst/>
            <a:gdLst>
              <a:gd name="connsiteX0" fmla="*/ 0 w 4165599"/>
              <a:gd name="connsiteY0" fmla="*/ 1806222 h 1806222"/>
              <a:gd name="connsiteX1" fmla="*/ 1041395 w 4165599"/>
              <a:gd name="connsiteY1" fmla="*/ 0 h 1806222"/>
              <a:gd name="connsiteX2" fmla="*/ 3124204 w 4165599"/>
              <a:gd name="connsiteY2" fmla="*/ 0 h 1806222"/>
              <a:gd name="connsiteX3" fmla="*/ 4165599 w 4165599"/>
              <a:gd name="connsiteY3" fmla="*/ 1806222 h 1806222"/>
              <a:gd name="connsiteX4" fmla="*/ 0 w 4165599"/>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5599" h="1806222">
                <a:moveTo>
                  <a:pt x="0" y="1806222"/>
                </a:moveTo>
                <a:lnTo>
                  <a:pt x="1041395" y="0"/>
                </a:lnTo>
                <a:lnTo>
                  <a:pt x="3124204" y="0"/>
                </a:lnTo>
                <a:lnTo>
                  <a:pt x="4165599" y="1806222"/>
                </a:lnTo>
                <a:lnTo>
                  <a:pt x="0" y="1806222"/>
                </a:lnTo>
                <a:close/>
              </a:path>
            </a:pathLst>
          </a:cu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2000" dirty="0">
                <a:solidFill>
                  <a:schemeClr val="accent4"/>
                </a:solidFill>
              </a:rPr>
              <a:t>NETWORK ANALYSIS</a:t>
            </a:r>
            <a:endParaRPr lang="zh-CN" altLang="en-US" sz="2000" dirty="0">
              <a:solidFill>
                <a:schemeClr val="accent4"/>
              </a:solidFill>
            </a:endParaRPr>
          </a:p>
        </p:txBody>
      </p:sp>
      <p:sp>
        <p:nvSpPr>
          <p:cNvPr id="50" name="任意多边形 49"/>
          <p:cNvSpPr/>
          <p:nvPr/>
        </p:nvSpPr>
        <p:spPr>
          <a:xfrm>
            <a:off x="5918200" y="4304478"/>
            <a:ext cx="5394960" cy="1800348"/>
          </a:xfrm>
          <a:custGeom>
            <a:avLst/>
            <a:gdLst>
              <a:gd name="connsiteX0" fmla="*/ 0 w 6248400"/>
              <a:gd name="connsiteY0" fmla="*/ 1806222 h 1806222"/>
              <a:gd name="connsiteX1" fmla="*/ 1041395 w 6248400"/>
              <a:gd name="connsiteY1" fmla="*/ 0 h 1806222"/>
              <a:gd name="connsiteX2" fmla="*/ 5207005 w 6248400"/>
              <a:gd name="connsiteY2" fmla="*/ 0 h 1806222"/>
              <a:gd name="connsiteX3" fmla="*/ 6248400 w 6248400"/>
              <a:gd name="connsiteY3" fmla="*/ 1806222 h 1806222"/>
              <a:gd name="connsiteX4" fmla="*/ 0 w 6248400"/>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400" h="1806222">
                <a:moveTo>
                  <a:pt x="0" y="1806222"/>
                </a:moveTo>
                <a:lnTo>
                  <a:pt x="1041395" y="0"/>
                </a:lnTo>
                <a:lnTo>
                  <a:pt x="5207005" y="0"/>
                </a:lnTo>
                <a:lnTo>
                  <a:pt x="6248400" y="1806222"/>
                </a:lnTo>
                <a:lnTo>
                  <a:pt x="0" y="1806222"/>
                </a:lnTo>
                <a:close/>
              </a:path>
            </a:pathLst>
          </a:cu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8" name="文本框 17"/>
          <p:cNvSpPr txBox="1"/>
          <p:nvPr/>
        </p:nvSpPr>
        <p:spPr>
          <a:xfrm>
            <a:off x="1760941" y="2894109"/>
            <a:ext cx="2665217" cy="523220"/>
          </a:xfrm>
          <a:prstGeom prst="rect">
            <a:avLst/>
          </a:prstGeom>
          <a:noFill/>
        </p:spPr>
        <p:txBody>
          <a:bodyPr wrap="none" rtlCol="0">
            <a:spAutoFit/>
          </a:bodyPr>
          <a:lstStyle/>
          <a:p>
            <a:r>
              <a:rPr lang="en-US" altLang="zh-CN" sz="2800" b="1" dirty="0">
                <a:solidFill>
                  <a:schemeClr val="bg1"/>
                </a:solidFill>
                <a:latin typeface="+mn-ea"/>
              </a:rPr>
              <a:t>CONCLUSION</a:t>
            </a:r>
            <a:endParaRPr lang="zh-CN" altLang="en-US" sz="2800" b="1" dirty="0">
              <a:solidFill>
                <a:schemeClr val="bg1"/>
              </a:solidFill>
              <a:latin typeface="+mn-ea"/>
            </a:endParaRPr>
          </a:p>
        </p:txBody>
      </p:sp>
      <p:cxnSp>
        <p:nvCxnSpPr>
          <p:cNvPr id="19" name="直接连接符 18"/>
          <p:cNvCxnSpPr/>
          <p:nvPr/>
        </p:nvCxnSpPr>
        <p:spPr>
          <a:xfrm>
            <a:off x="1701022" y="2684053"/>
            <a:ext cx="0" cy="610134"/>
          </a:xfrm>
          <a:prstGeom prst="line">
            <a:avLst/>
          </a:pr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矩形 19"/>
          <p:cNvSpPr/>
          <p:nvPr/>
        </p:nvSpPr>
        <p:spPr>
          <a:xfrm>
            <a:off x="1753167" y="2486972"/>
            <a:ext cx="3038011" cy="497765"/>
          </a:xfrm>
          <a:prstGeom prst="rect">
            <a:avLst/>
          </a:prstGeom>
        </p:spPr>
        <p:txBody>
          <a:bodyPr wrap="none">
            <a:spAutoFit/>
          </a:bodyPr>
          <a:lstStyle/>
          <a:p>
            <a:pPr>
              <a:lnSpc>
                <a:spcPct val="170000"/>
              </a:lnSpc>
            </a:pPr>
            <a:r>
              <a:rPr lang="en-US" altLang="zh-CN" dirty="0">
                <a:solidFill>
                  <a:schemeClr val="bg1"/>
                </a:solidFill>
              </a:rPr>
              <a:t>SHARE BIKE REDISTRIBUTION</a:t>
            </a:r>
          </a:p>
        </p:txBody>
      </p:sp>
      <p:grpSp>
        <p:nvGrpSpPr>
          <p:cNvPr id="39" name="组合 38"/>
          <p:cNvGrpSpPr/>
          <p:nvPr/>
        </p:nvGrpSpPr>
        <p:grpSpPr>
          <a:xfrm>
            <a:off x="1028460" y="2735854"/>
            <a:ext cx="497516" cy="536908"/>
            <a:chOff x="5918200" y="676261"/>
            <a:chExt cx="5394960" cy="5822117"/>
          </a:xfrm>
        </p:grpSpPr>
        <p:sp>
          <p:nvSpPr>
            <p:cNvPr id="40" name="任意多边形 39"/>
            <p:cNvSpPr/>
            <p:nvPr/>
          </p:nvSpPr>
          <p:spPr>
            <a:xfrm>
              <a:off x="7716520" y="676261"/>
              <a:ext cx="1798320" cy="1800346"/>
            </a:xfrm>
            <a:custGeom>
              <a:avLst/>
              <a:gdLst>
                <a:gd name="connsiteX0" fmla="*/ 0 w 2082799"/>
                <a:gd name="connsiteY0" fmla="*/ 1806222 h 1806222"/>
                <a:gd name="connsiteX1" fmla="*/ 1041395 w 2082799"/>
                <a:gd name="connsiteY1" fmla="*/ 0 h 1806222"/>
                <a:gd name="connsiteX2" fmla="*/ 1041404 w 2082799"/>
                <a:gd name="connsiteY2" fmla="*/ 0 h 1806222"/>
                <a:gd name="connsiteX3" fmla="*/ 2082799 w 2082799"/>
                <a:gd name="connsiteY3" fmla="*/ 1806222 h 1806222"/>
                <a:gd name="connsiteX4" fmla="*/ 0 w 2082799"/>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2799" h="1806222">
                  <a:moveTo>
                    <a:pt x="0" y="1806222"/>
                  </a:moveTo>
                  <a:lnTo>
                    <a:pt x="1041395" y="0"/>
                  </a:lnTo>
                  <a:lnTo>
                    <a:pt x="1041404" y="0"/>
                  </a:lnTo>
                  <a:lnTo>
                    <a:pt x="2082799" y="1806222"/>
                  </a:lnTo>
                  <a:lnTo>
                    <a:pt x="0" y="1806222"/>
                  </a:lnTo>
                  <a:close/>
                </a:path>
              </a:pathLst>
            </a:cu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1" name="任意多边形 40"/>
            <p:cNvSpPr/>
            <p:nvPr/>
          </p:nvSpPr>
          <p:spPr>
            <a:xfrm>
              <a:off x="6817361" y="2687146"/>
              <a:ext cx="3596639" cy="1800348"/>
            </a:xfrm>
            <a:custGeom>
              <a:avLst/>
              <a:gdLst>
                <a:gd name="connsiteX0" fmla="*/ 0 w 4165599"/>
                <a:gd name="connsiteY0" fmla="*/ 1806222 h 1806222"/>
                <a:gd name="connsiteX1" fmla="*/ 1041395 w 4165599"/>
                <a:gd name="connsiteY1" fmla="*/ 0 h 1806222"/>
                <a:gd name="connsiteX2" fmla="*/ 3124204 w 4165599"/>
                <a:gd name="connsiteY2" fmla="*/ 0 h 1806222"/>
                <a:gd name="connsiteX3" fmla="*/ 4165599 w 4165599"/>
                <a:gd name="connsiteY3" fmla="*/ 1806222 h 1806222"/>
                <a:gd name="connsiteX4" fmla="*/ 0 w 4165599"/>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5599" h="1806222">
                  <a:moveTo>
                    <a:pt x="0" y="1806222"/>
                  </a:moveTo>
                  <a:lnTo>
                    <a:pt x="1041395" y="0"/>
                  </a:lnTo>
                  <a:lnTo>
                    <a:pt x="3124204" y="0"/>
                  </a:lnTo>
                  <a:lnTo>
                    <a:pt x="4165599" y="1806222"/>
                  </a:lnTo>
                  <a:lnTo>
                    <a:pt x="0" y="1806222"/>
                  </a:lnTo>
                  <a:close/>
                </a:path>
              </a:pathLst>
            </a:cu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2" name="任意多边形 41"/>
            <p:cNvSpPr/>
            <p:nvPr/>
          </p:nvSpPr>
          <p:spPr>
            <a:xfrm>
              <a:off x="5918200" y="4698032"/>
              <a:ext cx="5394960" cy="1800346"/>
            </a:xfrm>
            <a:custGeom>
              <a:avLst/>
              <a:gdLst>
                <a:gd name="connsiteX0" fmla="*/ 0 w 6248400"/>
                <a:gd name="connsiteY0" fmla="*/ 1806222 h 1806222"/>
                <a:gd name="connsiteX1" fmla="*/ 1041395 w 6248400"/>
                <a:gd name="connsiteY1" fmla="*/ 0 h 1806222"/>
                <a:gd name="connsiteX2" fmla="*/ 5207005 w 6248400"/>
                <a:gd name="connsiteY2" fmla="*/ 0 h 1806222"/>
                <a:gd name="connsiteX3" fmla="*/ 6248400 w 6248400"/>
                <a:gd name="connsiteY3" fmla="*/ 1806222 h 1806222"/>
                <a:gd name="connsiteX4" fmla="*/ 0 w 6248400"/>
                <a:gd name="connsiteY4" fmla="*/ 1806222 h 1806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8400" h="1806222">
                  <a:moveTo>
                    <a:pt x="0" y="1806222"/>
                  </a:moveTo>
                  <a:lnTo>
                    <a:pt x="1041395" y="0"/>
                  </a:lnTo>
                  <a:lnTo>
                    <a:pt x="5207005" y="0"/>
                  </a:lnTo>
                  <a:lnTo>
                    <a:pt x="6248400" y="1806222"/>
                  </a:lnTo>
                  <a:lnTo>
                    <a:pt x="0" y="1806222"/>
                  </a:lnTo>
                  <a:close/>
                </a:path>
              </a:pathLst>
            </a:cu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grpSp>
        <p:nvGrpSpPr>
          <p:cNvPr id="44" name="组合 43"/>
          <p:cNvGrpSpPr/>
          <p:nvPr/>
        </p:nvGrpSpPr>
        <p:grpSpPr>
          <a:xfrm rot="10800000" flipV="1">
            <a:off x="0" y="0"/>
            <a:ext cx="2958282" cy="1491238"/>
            <a:chOff x="10666173" y="0"/>
            <a:chExt cx="1528978" cy="770741"/>
          </a:xfrm>
        </p:grpSpPr>
        <p:sp>
          <p:nvSpPr>
            <p:cNvPr id="45" name="直角三角形 44"/>
            <p:cNvSpPr/>
            <p:nvPr/>
          </p:nvSpPr>
          <p:spPr>
            <a:xfrm rot="10800000" flipV="1">
              <a:off x="11811355" y="3726"/>
              <a:ext cx="383796" cy="383795"/>
            </a:xfrm>
            <a:prstGeom prst="rtTriangle">
              <a:avLst/>
            </a:pr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6" name="直角三角形 45"/>
            <p:cNvSpPr/>
            <p:nvPr/>
          </p:nvSpPr>
          <p:spPr>
            <a:xfrm rot="5400000" flipV="1">
              <a:off x="11422784" y="0"/>
              <a:ext cx="383795" cy="383796"/>
            </a:xfrm>
            <a:prstGeom prst="rtTriangle">
              <a:avLst/>
            </a:pr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049968" y="0"/>
              <a:ext cx="383796" cy="383795"/>
            </a:xfrm>
            <a:prstGeom prst="rtTriangle">
              <a:avLst/>
            </a:pr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51" name="直角三角形 50"/>
            <p:cNvSpPr/>
            <p:nvPr/>
          </p:nvSpPr>
          <p:spPr>
            <a:xfrm rot="5400000" flipV="1">
              <a:off x="10666173" y="0"/>
              <a:ext cx="383795" cy="383796"/>
            </a:xfrm>
            <a:prstGeom prst="rtTriangle">
              <a:avLst/>
            </a:pr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53" name="直角三角形 52"/>
            <p:cNvSpPr/>
            <p:nvPr/>
          </p:nvSpPr>
          <p:spPr>
            <a:xfrm rot="5400000" flipV="1">
              <a:off x="11806582" y="386946"/>
              <a:ext cx="383795" cy="383796"/>
            </a:xfrm>
            <a:prstGeom prst="rtTriangle">
              <a:avLst/>
            </a:prstGeom>
            <a:noFill/>
            <a:ln>
              <a:solidFill>
                <a:schemeClr val="bg1"/>
              </a:solidFill>
            </a:ln>
            <a:effectLst>
              <a:outerShdw blurRad="101600" algn="ctr" rotWithShape="0">
                <a:prstClr val="black">
                  <a:alpha val="7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sp>
        <p:nvSpPr>
          <p:cNvPr id="2" name="Rectangle 1">
            <a:extLst>
              <a:ext uri="{FF2B5EF4-FFF2-40B4-BE49-F238E27FC236}">
                <a16:creationId xmlns:a16="http://schemas.microsoft.com/office/drawing/2014/main" id="{E8CD855D-15D3-47D0-916B-C8DD2E50883A}"/>
              </a:ext>
            </a:extLst>
          </p:cNvPr>
          <p:cNvSpPr/>
          <p:nvPr/>
        </p:nvSpPr>
        <p:spPr>
          <a:xfrm>
            <a:off x="7336419" y="5096404"/>
            <a:ext cx="2459328" cy="523220"/>
          </a:xfrm>
          <a:prstGeom prst="rect">
            <a:avLst/>
          </a:prstGeom>
        </p:spPr>
        <p:txBody>
          <a:bodyPr wrap="none">
            <a:spAutoFit/>
          </a:bodyPr>
          <a:lstStyle/>
          <a:p>
            <a:pPr algn="ctr"/>
            <a:r>
              <a:rPr lang="en-US" altLang="zh-CN" sz="2800">
                <a:solidFill>
                  <a:schemeClr val="accent4"/>
                </a:solidFill>
              </a:rPr>
              <a:t>FUTURE WORK</a:t>
            </a:r>
            <a:endParaRPr lang="zh-CN" altLang="en-US" sz="2800" dirty="0">
              <a:solidFill>
                <a:schemeClr val="accent4"/>
              </a:solidFill>
            </a:endParaRPr>
          </a:p>
        </p:txBody>
      </p:sp>
    </p:spTree>
    <p:extLst>
      <p:ext uri="{BB962C8B-B14F-4D97-AF65-F5344CB8AC3E}">
        <p14:creationId xmlns:p14="http://schemas.microsoft.com/office/powerpoint/2010/main" val="2657525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p:nvSpPr>
        <p:spPr>
          <a:xfrm>
            <a:off x="4405132" y="2687255"/>
            <a:ext cx="3392275" cy="1015663"/>
          </a:xfrm>
          <a:prstGeom prst="rect">
            <a:avLst/>
          </a:prstGeom>
          <a:noFill/>
        </p:spPr>
        <p:txBody>
          <a:bodyPr wrap="none" rtlCol="0">
            <a:spAutoFit/>
          </a:bodyPr>
          <a:lstStyle/>
          <a:p>
            <a:r>
              <a:rPr lang="en-US" altLang="zh-CN" sz="6000" b="1" dirty="0">
                <a:solidFill>
                  <a:prstClr val="white"/>
                </a:solidFill>
                <a:latin typeface="+mj-lt"/>
              </a:rPr>
              <a:t>THANKS</a:t>
            </a:r>
            <a:endParaRPr lang="zh-CN" altLang="en-US" sz="6000" b="1" dirty="0">
              <a:solidFill>
                <a:prstClr val="white"/>
              </a:solidFill>
              <a:latin typeface="+mj-lt"/>
            </a:endParaRPr>
          </a:p>
        </p:txBody>
      </p:sp>
      <p:grpSp>
        <p:nvGrpSpPr>
          <p:cNvPr id="13" name="组合 12"/>
          <p:cNvGrpSpPr/>
          <p:nvPr/>
        </p:nvGrpSpPr>
        <p:grpSpPr>
          <a:xfrm flipV="1">
            <a:off x="7701497" y="3148786"/>
            <a:ext cx="772161" cy="338152"/>
            <a:chOff x="10276081" y="904240"/>
            <a:chExt cx="1316479" cy="477520"/>
          </a:xfrm>
          <a:solidFill>
            <a:srgbClr val="6CCEE5"/>
          </a:solidFill>
        </p:grpSpPr>
        <p:sp>
          <p:nvSpPr>
            <p:cNvPr id="17" name="直角三角形 16"/>
            <p:cNvSpPr/>
            <p:nvPr/>
          </p:nvSpPr>
          <p:spPr>
            <a:xfrm rot="10800000">
              <a:off x="10276081" y="904240"/>
              <a:ext cx="556055" cy="23876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bg1"/>
                </a:solidFill>
              </a:endParaRPr>
            </a:p>
          </p:txBody>
        </p:sp>
        <p:sp>
          <p:nvSpPr>
            <p:cNvPr id="18" name="矩形 17"/>
            <p:cNvSpPr/>
            <p:nvPr/>
          </p:nvSpPr>
          <p:spPr>
            <a:xfrm rot="10800000">
              <a:off x="10480451" y="904240"/>
              <a:ext cx="1112109" cy="477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000" b="1" dirty="0">
                <a:solidFill>
                  <a:schemeClr val="bg1"/>
                </a:solidFill>
              </a:endParaRPr>
            </a:p>
            <a:p>
              <a:pPr algn="ctr"/>
              <a:endParaRPr lang="zh-CN" altLang="en-US" sz="1000" b="1" dirty="0">
                <a:solidFill>
                  <a:schemeClr val="bg1"/>
                </a:solidFill>
              </a:endParaRPr>
            </a:p>
          </p:txBody>
        </p:sp>
      </p:grpSp>
    </p:spTree>
    <p:extLst>
      <p:ext uri="{BB962C8B-B14F-4D97-AF65-F5344CB8AC3E}">
        <p14:creationId xmlns:p14="http://schemas.microsoft.com/office/powerpoint/2010/main" val="2807083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0" name="组合 19"/>
          <p:cNvGrpSpPr/>
          <p:nvPr/>
        </p:nvGrpSpPr>
        <p:grpSpPr>
          <a:xfrm>
            <a:off x="3059450" y="1146651"/>
            <a:ext cx="1744168" cy="3803602"/>
            <a:chOff x="7375688" y="1611950"/>
            <a:chExt cx="1520958" cy="3316835"/>
          </a:xfrm>
        </p:grpSpPr>
        <p:sp>
          <p:nvSpPr>
            <p:cNvPr id="13" name="矩形 12"/>
            <p:cNvSpPr/>
            <p:nvPr/>
          </p:nvSpPr>
          <p:spPr>
            <a:xfrm>
              <a:off x="8086898" y="1611950"/>
              <a:ext cx="809748" cy="3316835"/>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14" name="矩形 13"/>
            <p:cNvSpPr/>
            <p:nvPr/>
          </p:nvSpPr>
          <p:spPr>
            <a:xfrm rot="3749000">
              <a:off x="7682024" y="1431288"/>
              <a:ext cx="809748" cy="1422419"/>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grpSp>
      <p:sp>
        <p:nvSpPr>
          <p:cNvPr id="2" name="文本框 1"/>
          <p:cNvSpPr txBox="1"/>
          <p:nvPr/>
        </p:nvSpPr>
        <p:spPr>
          <a:xfrm>
            <a:off x="4974910" y="2233792"/>
            <a:ext cx="3939925" cy="2215991"/>
          </a:xfrm>
          <a:prstGeom prst="rect">
            <a:avLst/>
          </a:prstGeom>
          <a:noFill/>
        </p:spPr>
        <p:txBody>
          <a:bodyPr wrap="none" rtlCol="0">
            <a:spAutoFit/>
          </a:bodyPr>
          <a:lstStyle/>
          <a:p>
            <a:r>
              <a:rPr lang="en-US" altLang="zh-CN" sz="13800" dirty="0">
                <a:solidFill>
                  <a:schemeClr val="bg1"/>
                </a:solidFill>
              </a:rPr>
              <a:t>PART</a:t>
            </a:r>
          </a:p>
        </p:txBody>
      </p:sp>
      <p:sp>
        <p:nvSpPr>
          <p:cNvPr id="3" name="矩形 2"/>
          <p:cNvSpPr/>
          <p:nvPr/>
        </p:nvSpPr>
        <p:spPr>
          <a:xfrm>
            <a:off x="4974910" y="3801971"/>
            <a:ext cx="2408032" cy="1446550"/>
          </a:xfrm>
          <a:prstGeom prst="rect">
            <a:avLst/>
          </a:prstGeom>
        </p:spPr>
        <p:txBody>
          <a:bodyPr wrap="none">
            <a:spAutoFit/>
          </a:bodyPr>
          <a:lstStyle/>
          <a:p>
            <a:r>
              <a:rPr lang="en-US" altLang="zh-CN" sz="8800">
                <a:solidFill>
                  <a:schemeClr val="bg1"/>
                </a:solidFill>
              </a:rPr>
              <a:t>ONE</a:t>
            </a:r>
            <a:endParaRPr lang="zh-CN" altLang="en-US" sz="8800">
              <a:solidFill>
                <a:schemeClr val="bg1"/>
              </a:solidFill>
            </a:endParaRPr>
          </a:p>
        </p:txBody>
      </p:sp>
      <p:sp>
        <p:nvSpPr>
          <p:cNvPr id="4" name="等腰三角形 3"/>
          <p:cNvSpPr/>
          <p:nvPr/>
        </p:nvSpPr>
        <p:spPr>
          <a:xfrm rot="5400000">
            <a:off x="7315142" y="4252736"/>
            <a:ext cx="748433" cy="594344"/>
          </a:xfrm>
          <a:prstGeom prst="triangle">
            <a:avLst/>
          </a:prstGeom>
          <a:noFill/>
          <a:ln>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086791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120534" cy="523220"/>
          </a:xfrm>
          <a:prstGeom prst="rect">
            <a:avLst/>
          </a:prstGeom>
          <a:noFill/>
        </p:spPr>
        <p:txBody>
          <a:bodyPr wrap="none" rtlCol="0">
            <a:spAutoFit/>
          </a:bodyPr>
          <a:lstStyle/>
          <a:p>
            <a:r>
              <a:rPr lang="en-US" altLang="zh-CN" sz="2800" b="1" dirty="0">
                <a:latin typeface="+mn-ea"/>
              </a:rPr>
              <a:t>INTRODUCTION</a:t>
            </a:r>
            <a:endParaRPr lang="zh-CN" altLang="en-US" sz="2800" b="1" dirty="0">
              <a:latin typeface="+mn-ea"/>
            </a:endParaRP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3665764"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sp>
        <p:nvSpPr>
          <p:cNvPr id="8" name="Rectangle 7">
            <a:extLst>
              <a:ext uri="{FF2B5EF4-FFF2-40B4-BE49-F238E27FC236}">
                <a16:creationId xmlns:a16="http://schemas.microsoft.com/office/drawing/2014/main" id="{C109DE9F-47BC-490D-8A9A-831E6BEB527E}"/>
              </a:ext>
            </a:extLst>
          </p:cNvPr>
          <p:cNvSpPr/>
          <p:nvPr/>
        </p:nvSpPr>
        <p:spPr>
          <a:xfrm>
            <a:off x="1130423" y="3494917"/>
            <a:ext cx="6096000" cy="2533707"/>
          </a:xfrm>
          <a:prstGeom prst="rect">
            <a:avLst/>
          </a:prstGeom>
        </p:spPr>
        <p:txBody>
          <a:bodyPr>
            <a:spAutoFit/>
          </a:bodyPr>
          <a:lstStyle/>
          <a:p>
            <a:pPr>
              <a:lnSpc>
                <a:spcPct val="150000"/>
              </a:lnSpc>
            </a:pPr>
            <a:r>
              <a:rPr lang="en-US" altLang="zh-CN" dirty="0"/>
              <a:t>Citi Bike is New York City’s bike share system. The bikes can be unlocked from one station and returned to any other station in the system, making them ideal for one-way trips. People use bike share to commute to work or school, run errands, get to appointments or social engagements, and more.</a:t>
            </a:r>
          </a:p>
        </p:txBody>
      </p:sp>
      <p:pic>
        <p:nvPicPr>
          <p:cNvPr id="40" name="Picture 39">
            <a:extLst>
              <a:ext uri="{FF2B5EF4-FFF2-40B4-BE49-F238E27FC236}">
                <a16:creationId xmlns:a16="http://schemas.microsoft.com/office/drawing/2014/main" id="{90C8B025-F497-471B-A979-D0F49D95B69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61452" y="748667"/>
            <a:ext cx="2632822" cy="5577850"/>
          </a:xfrm>
          <a:prstGeom prst="rect">
            <a:avLst/>
          </a:prstGeom>
        </p:spPr>
      </p:pic>
    </p:spTree>
    <p:extLst>
      <p:ext uri="{BB962C8B-B14F-4D97-AF65-F5344CB8AC3E}">
        <p14:creationId xmlns:p14="http://schemas.microsoft.com/office/powerpoint/2010/main" val="1461749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120534" cy="523220"/>
          </a:xfrm>
          <a:prstGeom prst="rect">
            <a:avLst/>
          </a:prstGeom>
          <a:noFill/>
        </p:spPr>
        <p:txBody>
          <a:bodyPr wrap="none" rtlCol="0">
            <a:spAutoFit/>
          </a:bodyPr>
          <a:lstStyle/>
          <a:p>
            <a:r>
              <a:rPr lang="en-US" altLang="zh-CN" sz="2800" b="1" dirty="0">
                <a:latin typeface="+mn-ea"/>
              </a:rPr>
              <a:t>INTRODUCTION</a:t>
            </a:r>
            <a:endParaRPr lang="zh-CN" altLang="en-US" sz="2800" b="1" dirty="0">
              <a:latin typeface="+mn-ea"/>
            </a:endParaRPr>
          </a:p>
        </p:txBody>
      </p:sp>
      <p:sp>
        <p:nvSpPr>
          <p:cNvPr id="2" name="椭圆 1"/>
          <p:cNvSpPr/>
          <p:nvPr/>
        </p:nvSpPr>
        <p:spPr>
          <a:xfrm>
            <a:off x="1321038" y="2011324"/>
            <a:ext cx="2375220" cy="2375220"/>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3" name="椭圆 2"/>
          <p:cNvSpPr/>
          <p:nvPr/>
        </p:nvSpPr>
        <p:spPr>
          <a:xfrm>
            <a:off x="4827718" y="2011324"/>
            <a:ext cx="2375220" cy="2375220"/>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 name="Lorem Ipsum"/>
          <p:cNvSpPr>
            <a:spLocks/>
          </p:cNvSpPr>
          <p:nvPr/>
        </p:nvSpPr>
        <p:spPr bwMode="auto">
          <a:xfrm>
            <a:off x="1669763" y="4701707"/>
            <a:ext cx="1889851" cy="43476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sz="2400" b="1" dirty="0">
                <a:solidFill>
                  <a:srgbClr val="0C5279"/>
                </a:solidFill>
                <a:latin typeface="+mn-ea"/>
              </a:rPr>
              <a:t>UNLOCK</a:t>
            </a:r>
          </a:p>
        </p:txBody>
      </p:sp>
      <p:sp>
        <p:nvSpPr>
          <p:cNvPr id="5" name="Lorem Ipsum"/>
          <p:cNvSpPr>
            <a:spLocks/>
          </p:cNvSpPr>
          <p:nvPr/>
        </p:nvSpPr>
        <p:spPr bwMode="auto">
          <a:xfrm>
            <a:off x="5650018" y="4701707"/>
            <a:ext cx="1677771" cy="43476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sz="2400" b="1" dirty="0">
                <a:solidFill>
                  <a:srgbClr val="0C5279"/>
                </a:solidFill>
                <a:latin typeface="+mn-ea"/>
              </a:rPr>
              <a:t>RIDE</a:t>
            </a:r>
          </a:p>
        </p:txBody>
      </p:sp>
      <p:sp>
        <p:nvSpPr>
          <p:cNvPr id="6" name="椭圆 5"/>
          <p:cNvSpPr/>
          <p:nvPr/>
        </p:nvSpPr>
        <p:spPr>
          <a:xfrm>
            <a:off x="8334398" y="2011324"/>
            <a:ext cx="2375220" cy="2375220"/>
          </a:xfrm>
          <a:prstGeom prst="ellips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7" name="Lorem Ipsum"/>
          <p:cNvSpPr>
            <a:spLocks/>
          </p:cNvSpPr>
          <p:nvPr/>
        </p:nvSpPr>
        <p:spPr bwMode="auto">
          <a:xfrm>
            <a:off x="8844466" y="4701707"/>
            <a:ext cx="1677771" cy="43476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sz="2400" b="1" dirty="0">
                <a:solidFill>
                  <a:srgbClr val="0C5279"/>
                </a:solidFill>
                <a:latin typeface="+mn-ea"/>
              </a:rPr>
              <a:t>RETURN</a:t>
            </a:r>
          </a:p>
        </p:txBody>
      </p:sp>
      <p:sp>
        <p:nvSpPr>
          <p:cNvPr id="12" name="椭圆 11"/>
          <p:cNvSpPr/>
          <p:nvPr/>
        </p:nvSpPr>
        <p:spPr>
          <a:xfrm>
            <a:off x="1354884" y="2115257"/>
            <a:ext cx="629757" cy="629757"/>
          </a:xfrm>
          <a:prstGeom prst="ellipse">
            <a:avLst/>
          </a:prstGeom>
          <a:blipFill>
            <a:blip r:embed="rId2"/>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ln w="0"/>
                <a:solidFill>
                  <a:schemeClr val="bg1"/>
                </a:solidFill>
                <a:effectLst>
                  <a:outerShdw blurRad="38100" dist="19050" dir="2700000" algn="tl" rotWithShape="0">
                    <a:schemeClr val="dk1">
                      <a:alpha val="40000"/>
                    </a:schemeClr>
                  </a:outerShdw>
                </a:effectLst>
              </a:rPr>
              <a:t>A</a:t>
            </a:r>
            <a:endParaRPr lang="zh-CN" altLang="en-US">
              <a:ln w="0"/>
              <a:solidFill>
                <a:schemeClr val="bg1"/>
              </a:solidFill>
              <a:effectLst>
                <a:outerShdw blurRad="38100" dist="19050" dir="2700000" algn="tl" rotWithShape="0">
                  <a:schemeClr val="dk1">
                    <a:alpha val="40000"/>
                  </a:schemeClr>
                </a:outerShdw>
              </a:effectLst>
            </a:endParaRPr>
          </a:p>
        </p:txBody>
      </p:sp>
      <p:sp>
        <p:nvSpPr>
          <p:cNvPr id="13" name="椭圆 12"/>
          <p:cNvSpPr/>
          <p:nvPr/>
        </p:nvSpPr>
        <p:spPr>
          <a:xfrm>
            <a:off x="4827718" y="2115257"/>
            <a:ext cx="629757" cy="629757"/>
          </a:xfrm>
          <a:prstGeom prst="ellipse">
            <a:avLst/>
          </a:prstGeom>
          <a:blipFill>
            <a:blip r:embed="rId2"/>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ln w="0"/>
                <a:solidFill>
                  <a:schemeClr val="bg1"/>
                </a:solidFill>
                <a:effectLst>
                  <a:outerShdw blurRad="38100" dist="19050" dir="2700000" algn="tl" rotWithShape="0">
                    <a:schemeClr val="dk1">
                      <a:alpha val="40000"/>
                    </a:schemeClr>
                  </a:outerShdw>
                </a:effectLst>
              </a:rPr>
              <a:t>B</a:t>
            </a:r>
            <a:endParaRPr lang="zh-CN" altLang="en-US">
              <a:ln w="0"/>
              <a:solidFill>
                <a:schemeClr val="bg1"/>
              </a:solidFill>
              <a:effectLst>
                <a:outerShdw blurRad="38100" dist="19050" dir="2700000" algn="tl" rotWithShape="0">
                  <a:schemeClr val="dk1">
                    <a:alpha val="40000"/>
                  </a:schemeClr>
                </a:outerShdw>
              </a:effectLst>
            </a:endParaRPr>
          </a:p>
        </p:txBody>
      </p:sp>
      <p:sp>
        <p:nvSpPr>
          <p:cNvPr id="14" name="椭圆 13"/>
          <p:cNvSpPr/>
          <p:nvPr/>
        </p:nvSpPr>
        <p:spPr>
          <a:xfrm>
            <a:off x="8302720" y="2115257"/>
            <a:ext cx="629757" cy="629757"/>
          </a:xfrm>
          <a:prstGeom prst="ellipse">
            <a:avLst/>
          </a:prstGeom>
          <a:blipFill>
            <a:blip r:embed="rId2"/>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ln w="0"/>
                <a:solidFill>
                  <a:schemeClr val="bg1"/>
                </a:solidFill>
                <a:effectLst>
                  <a:outerShdw blurRad="38100" dist="19050" dir="2700000" algn="tl" rotWithShape="0">
                    <a:schemeClr val="dk1">
                      <a:alpha val="40000"/>
                    </a:schemeClr>
                  </a:outerShdw>
                </a:effectLst>
              </a:rPr>
              <a:t>C</a:t>
            </a:r>
            <a:endParaRPr lang="zh-CN" altLang="en-US">
              <a:ln w="0"/>
              <a:solidFill>
                <a:schemeClr val="bg1"/>
              </a:solidFill>
              <a:effectLst>
                <a:outerShdw blurRad="38100" dist="19050" dir="2700000" algn="tl" rotWithShape="0">
                  <a:schemeClr val="dk1">
                    <a:alpha val="40000"/>
                  </a:schemeClr>
                </a:outerShdw>
              </a:effectLst>
            </a:endParaRP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3696258"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pic>
        <p:nvPicPr>
          <p:cNvPr id="42" name="Picture 41">
            <a:extLst>
              <a:ext uri="{FF2B5EF4-FFF2-40B4-BE49-F238E27FC236}">
                <a16:creationId xmlns:a16="http://schemas.microsoft.com/office/drawing/2014/main" id="{36419B42-4453-4502-A009-9D3EDAE46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832" y="2241009"/>
            <a:ext cx="2600957" cy="1800000"/>
          </a:xfrm>
          <a:prstGeom prst="rect">
            <a:avLst/>
          </a:prstGeom>
        </p:spPr>
      </p:pic>
      <p:pic>
        <p:nvPicPr>
          <p:cNvPr id="48" name="Picture 47">
            <a:extLst>
              <a:ext uri="{FF2B5EF4-FFF2-40B4-BE49-F238E27FC236}">
                <a16:creationId xmlns:a16="http://schemas.microsoft.com/office/drawing/2014/main" id="{0EF963EB-EE18-4BBF-A794-9B93111E42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333" y="2156292"/>
            <a:ext cx="3266044" cy="2302744"/>
          </a:xfrm>
          <a:prstGeom prst="rect">
            <a:avLst/>
          </a:prstGeom>
        </p:spPr>
      </p:pic>
      <p:pic>
        <p:nvPicPr>
          <p:cNvPr id="52" name="Picture 51">
            <a:extLst>
              <a:ext uri="{FF2B5EF4-FFF2-40B4-BE49-F238E27FC236}">
                <a16:creationId xmlns:a16="http://schemas.microsoft.com/office/drawing/2014/main" id="{4C3177FC-91B7-4B91-9C4A-FB48336C4D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9267" y="2351176"/>
            <a:ext cx="2517641" cy="1531565"/>
          </a:xfrm>
          <a:prstGeom prst="rect">
            <a:avLst/>
          </a:prstGeom>
        </p:spPr>
      </p:pic>
    </p:spTree>
    <p:extLst>
      <p:ext uri="{BB962C8B-B14F-4D97-AF65-F5344CB8AC3E}">
        <p14:creationId xmlns:p14="http://schemas.microsoft.com/office/powerpoint/2010/main" val="222782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3120534" cy="523220"/>
          </a:xfrm>
          <a:prstGeom prst="rect">
            <a:avLst/>
          </a:prstGeom>
          <a:noFill/>
        </p:spPr>
        <p:txBody>
          <a:bodyPr wrap="none" rtlCol="0">
            <a:spAutoFit/>
          </a:bodyPr>
          <a:lstStyle/>
          <a:p>
            <a:r>
              <a:rPr lang="en-US" altLang="zh-CN" sz="2800" b="1" dirty="0">
                <a:latin typeface="+mn-ea"/>
              </a:rPr>
              <a:t>INTRODUCTION</a:t>
            </a:r>
            <a:endParaRPr lang="zh-CN" altLang="en-US" sz="2800" b="1" dirty="0">
              <a:latin typeface="+mn-ea"/>
            </a:endParaRP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3665764"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pic>
        <p:nvPicPr>
          <p:cNvPr id="45" name="Picture 44">
            <a:extLst>
              <a:ext uri="{FF2B5EF4-FFF2-40B4-BE49-F238E27FC236}">
                <a16:creationId xmlns:a16="http://schemas.microsoft.com/office/drawing/2014/main" id="{427ACCC7-73D7-4B48-859E-88A4D7AE802C}"/>
              </a:ext>
            </a:extLst>
          </p:cNvPr>
          <p:cNvPicPr>
            <a:picLocks noChangeAspect="1"/>
          </p:cNvPicPr>
          <p:nvPr/>
        </p:nvPicPr>
        <p:blipFill>
          <a:blip r:embed="rId2"/>
          <a:stretch>
            <a:fillRect/>
          </a:stretch>
        </p:blipFill>
        <p:spPr>
          <a:xfrm>
            <a:off x="1075379" y="1769475"/>
            <a:ext cx="8253175" cy="4366638"/>
          </a:xfrm>
          <a:prstGeom prst="rect">
            <a:avLst/>
          </a:prstGeom>
        </p:spPr>
      </p:pic>
    </p:spTree>
    <p:extLst>
      <p:ext uri="{BB962C8B-B14F-4D97-AF65-F5344CB8AC3E}">
        <p14:creationId xmlns:p14="http://schemas.microsoft.com/office/powerpoint/2010/main" val="368111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846118" y="2233792"/>
            <a:ext cx="3939925" cy="2215991"/>
          </a:xfrm>
          <a:prstGeom prst="rect">
            <a:avLst/>
          </a:prstGeom>
          <a:noFill/>
        </p:spPr>
        <p:txBody>
          <a:bodyPr wrap="none" rtlCol="0">
            <a:spAutoFit/>
          </a:bodyPr>
          <a:lstStyle/>
          <a:p>
            <a:r>
              <a:rPr lang="en-US" altLang="zh-CN" sz="13800">
                <a:solidFill>
                  <a:prstClr val="white"/>
                </a:solidFill>
              </a:rPr>
              <a:t>PART</a:t>
            </a:r>
          </a:p>
        </p:txBody>
      </p:sp>
      <p:sp>
        <p:nvSpPr>
          <p:cNvPr id="3" name="矩形 2"/>
          <p:cNvSpPr/>
          <p:nvPr/>
        </p:nvSpPr>
        <p:spPr>
          <a:xfrm>
            <a:off x="5846118" y="3801971"/>
            <a:ext cx="2663358" cy="1446550"/>
          </a:xfrm>
          <a:prstGeom prst="rect">
            <a:avLst/>
          </a:prstGeom>
        </p:spPr>
        <p:txBody>
          <a:bodyPr wrap="none">
            <a:spAutoFit/>
          </a:bodyPr>
          <a:lstStyle/>
          <a:p>
            <a:r>
              <a:rPr lang="en-US" altLang="zh-CN" sz="8800">
                <a:solidFill>
                  <a:prstClr val="white"/>
                </a:solidFill>
              </a:rPr>
              <a:t>TWO</a:t>
            </a:r>
            <a:endParaRPr lang="zh-CN" altLang="en-US" sz="8800">
              <a:solidFill>
                <a:prstClr val="white"/>
              </a:solidFill>
            </a:endParaRPr>
          </a:p>
        </p:txBody>
      </p:sp>
      <p:sp>
        <p:nvSpPr>
          <p:cNvPr id="4" name="等腰三角形 3"/>
          <p:cNvSpPr/>
          <p:nvPr/>
        </p:nvSpPr>
        <p:spPr>
          <a:xfrm rot="5400000">
            <a:off x="8451534" y="4252737"/>
            <a:ext cx="748433" cy="594344"/>
          </a:xfrm>
          <a:prstGeom prst="triangle">
            <a:avLst/>
          </a:prstGeom>
          <a:noFill/>
          <a:ln>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nvGrpSpPr>
          <p:cNvPr id="9" name="组合 8"/>
          <p:cNvGrpSpPr/>
          <p:nvPr/>
        </p:nvGrpSpPr>
        <p:grpSpPr>
          <a:xfrm>
            <a:off x="2568150" y="1177397"/>
            <a:ext cx="3157317" cy="3772856"/>
            <a:chOff x="787593" y="1261641"/>
            <a:chExt cx="3132725" cy="3743469"/>
          </a:xfrm>
        </p:grpSpPr>
        <p:sp>
          <p:nvSpPr>
            <p:cNvPr id="10" name="空心弧 9"/>
            <p:cNvSpPr/>
            <p:nvPr/>
          </p:nvSpPr>
          <p:spPr>
            <a:xfrm>
              <a:off x="1143200" y="1261641"/>
              <a:ext cx="2673752" cy="2673752"/>
            </a:xfrm>
            <a:prstGeom prst="blockArc">
              <a:avLst>
                <a:gd name="adj1" fmla="val 10800000"/>
                <a:gd name="adj2" fmla="val 468538"/>
                <a:gd name="adj3" fmla="val 30883"/>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p:cNvSpPr/>
            <p:nvPr/>
          </p:nvSpPr>
          <p:spPr>
            <a:xfrm rot="796004">
              <a:off x="1133950" y="2051893"/>
              <a:ext cx="809748" cy="914400"/>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2" name="矩形 11"/>
            <p:cNvSpPr/>
            <p:nvPr/>
          </p:nvSpPr>
          <p:spPr>
            <a:xfrm rot="1736542">
              <a:off x="2872118" y="2398814"/>
              <a:ext cx="809748" cy="1194460"/>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5" name="矩形 14"/>
            <p:cNvSpPr/>
            <p:nvPr/>
          </p:nvSpPr>
          <p:spPr>
            <a:xfrm rot="5400000">
              <a:off x="2137319" y="3222111"/>
              <a:ext cx="809748" cy="2756250"/>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16" name="矩形 15"/>
            <p:cNvSpPr/>
            <p:nvPr/>
          </p:nvSpPr>
          <p:spPr>
            <a:xfrm rot="3749000">
              <a:off x="1769364" y="2542427"/>
              <a:ext cx="809748" cy="2773290"/>
            </a:xfrm>
            <a:prstGeom prst="rect">
              <a:avLst/>
            </a:prstGeom>
            <a:solidFill>
              <a:schemeClr val="bg1">
                <a:alpha val="8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spTree>
    <p:extLst>
      <p:ext uri="{BB962C8B-B14F-4D97-AF65-F5344CB8AC3E}">
        <p14:creationId xmlns:p14="http://schemas.microsoft.com/office/powerpoint/2010/main" val="3569259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1110713" y="1691745"/>
            <a:ext cx="621978" cy="621978"/>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20" name="文本框 19"/>
          <p:cNvSpPr txBox="1"/>
          <p:nvPr/>
        </p:nvSpPr>
        <p:spPr>
          <a:xfrm>
            <a:off x="1170632" y="612625"/>
            <a:ext cx="3072892" cy="523220"/>
          </a:xfrm>
          <a:prstGeom prst="rect">
            <a:avLst/>
          </a:prstGeom>
          <a:noFill/>
        </p:spPr>
        <p:txBody>
          <a:bodyPr wrap="none" rtlCol="0">
            <a:spAutoFit/>
          </a:bodyPr>
          <a:lstStyle/>
          <a:p>
            <a:r>
              <a:rPr lang="en-US" altLang="zh-CN" sz="2800" b="1" dirty="0">
                <a:solidFill>
                  <a:schemeClr val="bg1"/>
                </a:solidFill>
                <a:latin typeface="+mn-ea"/>
              </a:rPr>
              <a:t>DATA ANALYSIS</a:t>
            </a:r>
            <a:endParaRPr lang="zh-CN" altLang="en-US" sz="2800" b="1" dirty="0">
              <a:solidFill>
                <a:schemeClr val="bg1"/>
              </a:solidFill>
              <a:latin typeface="+mn-ea"/>
            </a:endParaRPr>
          </a:p>
        </p:txBody>
      </p:sp>
      <p:cxnSp>
        <p:nvCxnSpPr>
          <p:cNvPr id="21" name="直接连接符 20"/>
          <p:cNvCxnSpPr/>
          <p:nvPr/>
        </p:nvCxnSpPr>
        <p:spPr>
          <a:xfrm>
            <a:off x="1110713" y="402569"/>
            <a:ext cx="0" cy="610134"/>
          </a:xfrm>
          <a:prstGeom prst="line">
            <a:avLst/>
          </a:prstGeom>
          <a:noFill/>
          <a:ln>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2" name="矩形 21"/>
          <p:cNvSpPr/>
          <p:nvPr/>
        </p:nvSpPr>
        <p:spPr>
          <a:xfrm>
            <a:off x="1162858" y="205488"/>
            <a:ext cx="3038011" cy="497765"/>
          </a:xfrm>
          <a:prstGeom prst="rect">
            <a:avLst/>
          </a:prstGeom>
        </p:spPr>
        <p:txBody>
          <a:bodyPr wrap="none">
            <a:spAutoFit/>
          </a:bodyPr>
          <a:lstStyle/>
          <a:p>
            <a:pPr>
              <a:lnSpc>
                <a:spcPct val="170000"/>
              </a:lnSpc>
            </a:pPr>
            <a:r>
              <a:rPr lang="en-US" altLang="zh-CN" dirty="0">
                <a:solidFill>
                  <a:schemeClr val="bg1"/>
                </a:solidFill>
              </a:rPr>
              <a:t>SHARE BIKE REDISTRIBUTION</a:t>
            </a:r>
          </a:p>
        </p:txBody>
      </p:sp>
      <p:sp>
        <p:nvSpPr>
          <p:cNvPr id="30" name="Freeform 12"/>
          <p:cNvSpPr>
            <a:spLocks/>
          </p:cNvSpPr>
          <p:nvPr/>
        </p:nvSpPr>
        <p:spPr bwMode="auto">
          <a:xfrm>
            <a:off x="637873" y="425963"/>
            <a:ext cx="343842" cy="586740"/>
          </a:xfrm>
          <a:custGeom>
            <a:avLst/>
            <a:gdLst>
              <a:gd name="T0" fmla="*/ 38 w 109"/>
              <a:gd name="T1" fmla="*/ 0 h 186"/>
              <a:gd name="T2" fmla="*/ 0 w 109"/>
              <a:gd name="T3" fmla="*/ 98 h 186"/>
              <a:gd name="T4" fmla="*/ 46 w 109"/>
              <a:gd name="T5" fmla="*/ 98 h 186"/>
              <a:gd name="T6" fmla="*/ 0 w 109"/>
              <a:gd name="T7" fmla="*/ 186 h 186"/>
              <a:gd name="T8" fmla="*/ 109 w 109"/>
              <a:gd name="T9" fmla="*/ 59 h 186"/>
              <a:gd name="T10" fmla="*/ 48 w 109"/>
              <a:gd name="T11" fmla="*/ 59 h 186"/>
              <a:gd name="T12" fmla="*/ 86 w 109"/>
              <a:gd name="T13" fmla="*/ 0 h 186"/>
              <a:gd name="T14" fmla="*/ 38 w 109"/>
              <a:gd name="T15" fmla="*/ 0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86">
                <a:moveTo>
                  <a:pt x="38" y="0"/>
                </a:moveTo>
                <a:lnTo>
                  <a:pt x="0" y="98"/>
                </a:lnTo>
                <a:lnTo>
                  <a:pt x="46" y="98"/>
                </a:lnTo>
                <a:lnTo>
                  <a:pt x="0" y="186"/>
                </a:lnTo>
                <a:lnTo>
                  <a:pt x="109" y="59"/>
                </a:lnTo>
                <a:lnTo>
                  <a:pt x="48" y="59"/>
                </a:lnTo>
                <a:lnTo>
                  <a:pt x="86" y="0"/>
                </a:lnTo>
                <a:lnTo>
                  <a:pt x="38" y="0"/>
                </a:lnTo>
                <a:close/>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Lorem Ipsum"/>
          <p:cNvSpPr>
            <a:spLocks/>
          </p:cNvSpPr>
          <p:nvPr/>
        </p:nvSpPr>
        <p:spPr bwMode="auto">
          <a:xfrm>
            <a:off x="1854426" y="1858649"/>
            <a:ext cx="3276326" cy="43476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sz="2400" b="1" dirty="0">
                <a:solidFill>
                  <a:schemeClr val="bg1"/>
                </a:solidFill>
                <a:latin typeface="+mj-lt"/>
              </a:rPr>
              <a:t>Data Cleaning</a:t>
            </a:r>
          </a:p>
        </p:txBody>
      </p:sp>
      <p:sp>
        <p:nvSpPr>
          <p:cNvPr id="33" name="椭圆 32"/>
          <p:cNvSpPr/>
          <p:nvPr/>
        </p:nvSpPr>
        <p:spPr>
          <a:xfrm>
            <a:off x="1110713" y="3377970"/>
            <a:ext cx="621978" cy="621978"/>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34" name="Lorem Ipsum"/>
          <p:cNvSpPr>
            <a:spLocks/>
          </p:cNvSpPr>
          <p:nvPr/>
        </p:nvSpPr>
        <p:spPr bwMode="auto">
          <a:xfrm>
            <a:off x="1854426" y="3470948"/>
            <a:ext cx="3276326" cy="43476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600"/>
              </a:spcAft>
            </a:pPr>
            <a:r>
              <a:rPr lang="en-US" sz="2400" b="1" dirty="0">
                <a:solidFill>
                  <a:schemeClr val="bg1"/>
                </a:solidFill>
                <a:latin typeface="+mj-lt"/>
              </a:rPr>
              <a:t>Training the Model</a:t>
            </a:r>
          </a:p>
        </p:txBody>
      </p:sp>
      <p:sp>
        <p:nvSpPr>
          <p:cNvPr id="40" name="椭圆 39"/>
          <p:cNvSpPr/>
          <p:nvPr/>
        </p:nvSpPr>
        <p:spPr>
          <a:xfrm>
            <a:off x="1110713" y="4970300"/>
            <a:ext cx="621978" cy="621978"/>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prstClr val="black"/>
              </a:solidFill>
            </a:endParaRPr>
          </a:p>
        </p:txBody>
      </p:sp>
      <p:sp>
        <p:nvSpPr>
          <p:cNvPr id="41" name="Lorem Ipsum"/>
          <p:cNvSpPr>
            <a:spLocks/>
          </p:cNvSpPr>
          <p:nvPr/>
        </p:nvSpPr>
        <p:spPr bwMode="auto">
          <a:xfrm>
            <a:off x="1854426" y="5063278"/>
            <a:ext cx="3276326" cy="434763"/>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just">
              <a:spcAft>
                <a:spcPts val="600"/>
              </a:spcAft>
            </a:pPr>
            <a:r>
              <a:rPr lang="en-US" sz="2400" b="1" dirty="0">
                <a:solidFill>
                  <a:schemeClr val="bg1"/>
                </a:solidFill>
                <a:latin typeface="+mj-lt"/>
              </a:rPr>
              <a:t>Prediction</a:t>
            </a:r>
          </a:p>
        </p:txBody>
      </p:sp>
      <p:grpSp>
        <p:nvGrpSpPr>
          <p:cNvPr id="50" name="Group 15"/>
          <p:cNvGrpSpPr>
            <a:grpSpLocks noChangeAspect="1"/>
          </p:cNvGrpSpPr>
          <p:nvPr/>
        </p:nvGrpSpPr>
        <p:grpSpPr bwMode="auto">
          <a:xfrm>
            <a:off x="1261238" y="1858649"/>
            <a:ext cx="296863" cy="296863"/>
            <a:chOff x="3744" y="2064"/>
            <a:chExt cx="187" cy="187"/>
          </a:xfrm>
        </p:grpSpPr>
        <p:sp>
          <p:nvSpPr>
            <p:cNvPr id="52" name="Oval 16"/>
            <p:cNvSpPr>
              <a:spLocks noChangeArrowheads="1"/>
            </p:cNvSpPr>
            <p:nvPr/>
          </p:nvSpPr>
          <p:spPr bwMode="auto">
            <a:xfrm>
              <a:off x="3773" y="2222"/>
              <a:ext cx="30" cy="29"/>
            </a:xfrm>
            <a:prstGeom prst="ellipse">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Oval 17"/>
            <p:cNvSpPr>
              <a:spLocks noChangeArrowheads="1"/>
            </p:cNvSpPr>
            <p:nvPr/>
          </p:nvSpPr>
          <p:spPr bwMode="auto">
            <a:xfrm>
              <a:off x="3902" y="2222"/>
              <a:ext cx="29" cy="29"/>
            </a:xfrm>
            <a:prstGeom prst="ellipse">
              <a:avLst/>
            </a:pr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Line 18"/>
            <p:cNvSpPr>
              <a:spLocks noChangeShapeType="1"/>
            </p:cNvSpPr>
            <p:nvPr/>
          </p:nvSpPr>
          <p:spPr bwMode="auto">
            <a:xfrm>
              <a:off x="3810" y="2231"/>
              <a:ext cx="87" cy="0"/>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Line 19"/>
            <p:cNvSpPr>
              <a:spLocks noChangeShapeType="1"/>
            </p:cNvSpPr>
            <p:nvPr/>
          </p:nvSpPr>
          <p:spPr bwMode="auto">
            <a:xfrm flipV="1">
              <a:off x="3793" y="2098"/>
              <a:ext cx="0" cy="119"/>
            </a:xfrm>
            <a:prstGeom prst="line">
              <a:avLst/>
            </a:prstGeom>
            <a:noFill/>
            <a:ln w="11113"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0"/>
            <p:cNvSpPr>
              <a:spLocks/>
            </p:cNvSpPr>
            <p:nvPr/>
          </p:nvSpPr>
          <p:spPr bwMode="auto">
            <a:xfrm>
              <a:off x="3793" y="2103"/>
              <a:ext cx="138" cy="84"/>
            </a:xfrm>
            <a:custGeom>
              <a:avLst/>
              <a:gdLst>
                <a:gd name="T0" fmla="*/ 0 w 138"/>
                <a:gd name="T1" fmla="*/ 0 h 84"/>
                <a:gd name="T2" fmla="*/ 138 w 138"/>
                <a:gd name="T3" fmla="*/ 0 h 84"/>
                <a:gd name="T4" fmla="*/ 138 w 138"/>
                <a:gd name="T5" fmla="*/ 54 h 84"/>
                <a:gd name="T6" fmla="*/ 0 w 138"/>
                <a:gd name="T7" fmla="*/ 84 h 84"/>
              </a:gdLst>
              <a:ahLst/>
              <a:cxnLst>
                <a:cxn ang="0">
                  <a:pos x="T0" y="T1"/>
                </a:cxn>
                <a:cxn ang="0">
                  <a:pos x="T2" y="T3"/>
                </a:cxn>
                <a:cxn ang="0">
                  <a:pos x="T4" y="T5"/>
                </a:cxn>
                <a:cxn ang="0">
                  <a:pos x="T6" y="T7"/>
                </a:cxn>
              </a:cxnLst>
              <a:rect l="0" t="0" r="r" b="b"/>
              <a:pathLst>
                <a:path w="138" h="84">
                  <a:moveTo>
                    <a:pt x="0" y="0"/>
                  </a:moveTo>
                  <a:lnTo>
                    <a:pt x="138" y="0"/>
                  </a:lnTo>
                  <a:lnTo>
                    <a:pt x="138" y="54"/>
                  </a:lnTo>
                  <a:lnTo>
                    <a:pt x="0" y="84"/>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1"/>
            <p:cNvSpPr>
              <a:spLocks/>
            </p:cNvSpPr>
            <p:nvPr/>
          </p:nvSpPr>
          <p:spPr bwMode="auto">
            <a:xfrm>
              <a:off x="3744" y="2064"/>
              <a:ext cx="49" cy="39"/>
            </a:xfrm>
            <a:custGeom>
              <a:avLst/>
              <a:gdLst>
                <a:gd name="T0" fmla="*/ 49 w 49"/>
                <a:gd name="T1" fmla="*/ 39 h 39"/>
                <a:gd name="T2" fmla="*/ 32 w 49"/>
                <a:gd name="T3" fmla="*/ 0 h 39"/>
                <a:gd name="T4" fmla="*/ 0 w 49"/>
                <a:gd name="T5" fmla="*/ 0 h 39"/>
              </a:gdLst>
              <a:ahLst/>
              <a:cxnLst>
                <a:cxn ang="0">
                  <a:pos x="T0" y="T1"/>
                </a:cxn>
                <a:cxn ang="0">
                  <a:pos x="T2" y="T3"/>
                </a:cxn>
                <a:cxn ang="0">
                  <a:pos x="T4" y="T5"/>
                </a:cxn>
              </a:cxnLst>
              <a:rect l="0" t="0" r="r" b="b"/>
              <a:pathLst>
                <a:path w="49" h="39">
                  <a:moveTo>
                    <a:pt x="49" y="39"/>
                  </a:moveTo>
                  <a:lnTo>
                    <a:pt x="32" y="0"/>
                  </a:lnTo>
                  <a:lnTo>
                    <a:pt x="0" y="0"/>
                  </a:ln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1" name="Freeform 25"/>
          <p:cNvSpPr>
            <a:spLocks/>
          </p:cNvSpPr>
          <p:nvPr/>
        </p:nvSpPr>
        <p:spPr bwMode="auto">
          <a:xfrm>
            <a:off x="1289812" y="3547801"/>
            <a:ext cx="290513" cy="309563"/>
          </a:xfrm>
          <a:custGeom>
            <a:avLst/>
            <a:gdLst>
              <a:gd name="T0" fmla="*/ 70 w 74"/>
              <a:gd name="T1" fmla="*/ 42 h 79"/>
              <a:gd name="T2" fmla="*/ 40 w 74"/>
              <a:gd name="T3" fmla="*/ 71 h 79"/>
              <a:gd name="T4" fmla="*/ 9 w 74"/>
              <a:gd name="T5" fmla="*/ 71 h 79"/>
              <a:gd name="T6" fmla="*/ 9 w 74"/>
              <a:gd name="T7" fmla="*/ 40 h 79"/>
              <a:gd name="T8" fmla="*/ 45 w 74"/>
              <a:gd name="T9" fmla="*/ 6 h 79"/>
              <a:gd name="T10" fmla="*/ 67 w 74"/>
              <a:gd name="T11" fmla="*/ 6 h 79"/>
              <a:gd name="T12" fmla="*/ 67 w 74"/>
              <a:gd name="T13" fmla="*/ 27 h 79"/>
              <a:gd name="T14" fmla="*/ 36 w 74"/>
              <a:gd name="T15" fmla="*/ 58 h 79"/>
              <a:gd name="T16" fmla="*/ 22 w 74"/>
              <a:gd name="T17" fmla="*/ 58 h 79"/>
              <a:gd name="T18" fmla="*/ 22 w 74"/>
              <a:gd name="T19" fmla="*/ 45 h 79"/>
              <a:gd name="T20" fmla="*/ 47 w 74"/>
              <a:gd name="T21" fmla="*/ 2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9">
                <a:moveTo>
                  <a:pt x="70" y="42"/>
                </a:moveTo>
                <a:cubicBezTo>
                  <a:pt x="40" y="71"/>
                  <a:pt x="40" y="71"/>
                  <a:pt x="40" y="71"/>
                </a:cubicBezTo>
                <a:cubicBezTo>
                  <a:pt x="32" y="79"/>
                  <a:pt x="17" y="79"/>
                  <a:pt x="9" y="71"/>
                </a:cubicBezTo>
                <a:cubicBezTo>
                  <a:pt x="0" y="62"/>
                  <a:pt x="0" y="49"/>
                  <a:pt x="9" y="40"/>
                </a:cubicBezTo>
                <a:cubicBezTo>
                  <a:pt x="45" y="6"/>
                  <a:pt x="45" y="6"/>
                  <a:pt x="45" y="6"/>
                </a:cubicBezTo>
                <a:cubicBezTo>
                  <a:pt x="51" y="0"/>
                  <a:pt x="61" y="0"/>
                  <a:pt x="67" y="6"/>
                </a:cubicBezTo>
                <a:cubicBezTo>
                  <a:pt x="74" y="12"/>
                  <a:pt x="74" y="21"/>
                  <a:pt x="67" y="27"/>
                </a:cubicBezTo>
                <a:cubicBezTo>
                  <a:pt x="36" y="58"/>
                  <a:pt x="36" y="58"/>
                  <a:pt x="36" y="58"/>
                </a:cubicBezTo>
                <a:cubicBezTo>
                  <a:pt x="32" y="61"/>
                  <a:pt x="26" y="61"/>
                  <a:pt x="22" y="58"/>
                </a:cubicBezTo>
                <a:cubicBezTo>
                  <a:pt x="18" y="54"/>
                  <a:pt x="18" y="48"/>
                  <a:pt x="22" y="45"/>
                </a:cubicBezTo>
                <a:cubicBezTo>
                  <a:pt x="47" y="21"/>
                  <a:pt x="47" y="21"/>
                  <a:pt x="47" y="21"/>
                </a:cubicBezTo>
              </a:path>
            </a:pathLst>
          </a:custGeom>
          <a:noFill/>
          <a:ln w="11113"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63" name="Group 28"/>
          <p:cNvGrpSpPr>
            <a:grpSpLocks noChangeAspect="1"/>
          </p:cNvGrpSpPr>
          <p:nvPr/>
        </p:nvGrpSpPr>
        <p:grpSpPr bwMode="auto">
          <a:xfrm>
            <a:off x="1286636" y="5172008"/>
            <a:ext cx="296863" cy="288925"/>
            <a:chOff x="3744" y="2068"/>
            <a:chExt cx="187" cy="182"/>
          </a:xfrm>
        </p:grpSpPr>
        <p:sp>
          <p:nvSpPr>
            <p:cNvPr id="65" name="Freeform 29"/>
            <p:cNvSpPr>
              <a:spLocks/>
            </p:cNvSpPr>
            <p:nvPr/>
          </p:nvSpPr>
          <p:spPr bwMode="auto">
            <a:xfrm>
              <a:off x="3744" y="2068"/>
              <a:ext cx="138" cy="132"/>
            </a:xfrm>
            <a:custGeom>
              <a:avLst/>
              <a:gdLst>
                <a:gd name="T0" fmla="*/ 52 w 138"/>
                <a:gd name="T1" fmla="*/ 101 h 132"/>
                <a:gd name="T2" fmla="*/ 20 w 138"/>
                <a:gd name="T3" fmla="*/ 132 h 132"/>
                <a:gd name="T4" fmla="*/ 20 w 138"/>
                <a:gd name="T5" fmla="*/ 98 h 132"/>
                <a:gd name="T6" fmla="*/ 0 w 138"/>
                <a:gd name="T7" fmla="*/ 98 h 132"/>
                <a:gd name="T8" fmla="*/ 0 w 138"/>
                <a:gd name="T9" fmla="*/ 0 h 132"/>
                <a:gd name="T10" fmla="*/ 138 w 138"/>
                <a:gd name="T11" fmla="*/ 0 h 132"/>
                <a:gd name="T12" fmla="*/ 138 w 138"/>
                <a:gd name="T13" fmla="*/ 34 h 132"/>
              </a:gdLst>
              <a:ahLst/>
              <a:cxnLst>
                <a:cxn ang="0">
                  <a:pos x="T0" y="T1"/>
                </a:cxn>
                <a:cxn ang="0">
                  <a:pos x="T2" y="T3"/>
                </a:cxn>
                <a:cxn ang="0">
                  <a:pos x="T4" y="T5"/>
                </a:cxn>
                <a:cxn ang="0">
                  <a:pos x="T6" y="T7"/>
                </a:cxn>
                <a:cxn ang="0">
                  <a:pos x="T8" y="T9"/>
                </a:cxn>
                <a:cxn ang="0">
                  <a:pos x="T10" y="T11"/>
                </a:cxn>
                <a:cxn ang="0">
                  <a:pos x="T12" y="T13"/>
                </a:cxn>
              </a:cxnLst>
              <a:rect l="0" t="0" r="r" b="b"/>
              <a:pathLst>
                <a:path w="138" h="132">
                  <a:moveTo>
                    <a:pt x="52" y="101"/>
                  </a:moveTo>
                  <a:lnTo>
                    <a:pt x="20" y="132"/>
                  </a:lnTo>
                  <a:lnTo>
                    <a:pt x="20" y="98"/>
                  </a:lnTo>
                  <a:lnTo>
                    <a:pt x="0" y="98"/>
                  </a:lnTo>
                  <a:lnTo>
                    <a:pt x="0" y="0"/>
                  </a:lnTo>
                  <a:lnTo>
                    <a:pt x="138" y="0"/>
                  </a:lnTo>
                  <a:lnTo>
                    <a:pt x="138" y="34"/>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0"/>
            <p:cNvSpPr>
              <a:spLocks/>
            </p:cNvSpPr>
            <p:nvPr/>
          </p:nvSpPr>
          <p:spPr bwMode="auto">
            <a:xfrm>
              <a:off x="3813" y="2117"/>
              <a:ext cx="118" cy="133"/>
            </a:xfrm>
            <a:custGeom>
              <a:avLst/>
              <a:gdLst>
                <a:gd name="T0" fmla="*/ 0 w 118"/>
                <a:gd name="T1" fmla="*/ 98 h 133"/>
                <a:gd name="T2" fmla="*/ 64 w 118"/>
                <a:gd name="T3" fmla="*/ 98 h 133"/>
                <a:gd name="T4" fmla="*/ 98 w 118"/>
                <a:gd name="T5" fmla="*/ 133 h 133"/>
                <a:gd name="T6" fmla="*/ 98 w 118"/>
                <a:gd name="T7" fmla="*/ 98 h 133"/>
                <a:gd name="T8" fmla="*/ 118 w 118"/>
                <a:gd name="T9" fmla="*/ 98 h 133"/>
                <a:gd name="T10" fmla="*/ 118 w 118"/>
                <a:gd name="T11" fmla="*/ 0 h 133"/>
                <a:gd name="T12" fmla="*/ 0 w 118"/>
                <a:gd name="T13" fmla="*/ 0 h 133"/>
                <a:gd name="T14" fmla="*/ 0 w 118"/>
                <a:gd name="T15" fmla="*/ 98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33">
                  <a:moveTo>
                    <a:pt x="0" y="98"/>
                  </a:moveTo>
                  <a:lnTo>
                    <a:pt x="64" y="98"/>
                  </a:lnTo>
                  <a:lnTo>
                    <a:pt x="98" y="133"/>
                  </a:lnTo>
                  <a:lnTo>
                    <a:pt x="98" y="98"/>
                  </a:lnTo>
                  <a:lnTo>
                    <a:pt x="118" y="98"/>
                  </a:lnTo>
                  <a:lnTo>
                    <a:pt x="118" y="0"/>
                  </a:lnTo>
                  <a:lnTo>
                    <a:pt x="0" y="0"/>
                  </a:lnTo>
                  <a:lnTo>
                    <a:pt x="0" y="98"/>
                  </a:ln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78" name="等腰三角形 77"/>
          <p:cNvSpPr/>
          <p:nvPr/>
        </p:nvSpPr>
        <p:spPr>
          <a:xfrm rot="5400000">
            <a:off x="5962910" y="3108114"/>
            <a:ext cx="1048451" cy="725669"/>
          </a:xfrm>
          <a:prstGeom prst="triangle">
            <a:avLst/>
          </a:prstGeom>
          <a:solidFill>
            <a:srgbClr val="0C5279">
              <a:alpha val="82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0C5279"/>
              </a:solidFill>
            </a:endParaRPr>
          </a:p>
        </p:txBody>
      </p:sp>
      <p:pic>
        <p:nvPicPr>
          <p:cNvPr id="2" name="Picture 1">
            <a:extLst>
              <a:ext uri="{FF2B5EF4-FFF2-40B4-BE49-F238E27FC236}">
                <a16:creationId xmlns:a16="http://schemas.microsoft.com/office/drawing/2014/main" id="{E1393BFC-4D5C-4FE5-A644-7F410AC7292C}"/>
              </a:ext>
            </a:extLst>
          </p:cNvPr>
          <p:cNvPicPr>
            <a:picLocks noChangeAspect="1"/>
          </p:cNvPicPr>
          <p:nvPr/>
        </p:nvPicPr>
        <p:blipFill>
          <a:blip r:embed="rId2"/>
          <a:stretch>
            <a:fillRect/>
          </a:stretch>
        </p:blipFill>
        <p:spPr>
          <a:xfrm>
            <a:off x="8092061" y="3000747"/>
            <a:ext cx="1920406" cy="754445"/>
          </a:xfrm>
          <a:prstGeom prst="rect">
            <a:avLst/>
          </a:prstGeom>
        </p:spPr>
      </p:pic>
    </p:spTree>
    <p:extLst>
      <p:ext uri="{BB962C8B-B14F-4D97-AF65-F5344CB8AC3E}">
        <p14:creationId xmlns:p14="http://schemas.microsoft.com/office/powerpoint/2010/main" val="2515096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439080" y="523466"/>
            <a:ext cx="2710999" cy="523220"/>
          </a:xfrm>
          <a:prstGeom prst="rect">
            <a:avLst/>
          </a:prstGeom>
          <a:noFill/>
        </p:spPr>
        <p:txBody>
          <a:bodyPr wrap="none" rtlCol="0">
            <a:spAutoFit/>
          </a:bodyPr>
          <a:lstStyle/>
          <a:p>
            <a:r>
              <a:rPr lang="en-US" altLang="zh-CN" sz="2800" b="1" dirty="0">
                <a:latin typeface="+mn-ea"/>
              </a:rPr>
              <a:t>Data Cleaning</a:t>
            </a:r>
          </a:p>
        </p:txBody>
      </p:sp>
      <p:grpSp>
        <p:nvGrpSpPr>
          <p:cNvPr id="49" name="组合 48"/>
          <p:cNvGrpSpPr/>
          <p:nvPr/>
        </p:nvGrpSpPr>
        <p:grpSpPr>
          <a:xfrm>
            <a:off x="9235429" y="0"/>
            <a:ext cx="2958282" cy="2241768"/>
            <a:chOff x="10666173" y="0"/>
            <a:chExt cx="1528978" cy="1158650"/>
          </a:xfrm>
        </p:grpSpPr>
        <p:sp>
          <p:nvSpPr>
            <p:cNvPr id="34" name="直角三角形 33"/>
            <p:cNvSpPr/>
            <p:nvPr/>
          </p:nvSpPr>
          <p:spPr>
            <a:xfrm rot="10800000" flipV="1">
              <a:off x="11811355" y="3726"/>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5" name="直角三角形 34"/>
            <p:cNvSpPr/>
            <p:nvPr/>
          </p:nvSpPr>
          <p:spPr>
            <a:xfrm rot="5400000" flipV="1">
              <a:off x="11422784"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6" name="直角三角形 35"/>
            <p:cNvSpPr/>
            <p:nvPr/>
          </p:nvSpPr>
          <p:spPr>
            <a:xfrm flipV="1">
              <a:off x="11049968" y="0"/>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37" name="直角三角形 36"/>
            <p:cNvSpPr/>
            <p:nvPr/>
          </p:nvSpPr>
          <p:spPr>
            <a:xfrm rot="5400000" flipV="1">
              <a:off x="10666173" y="0"/>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4" name="直角三角形 43"/>
            <p:cNvSpPr/>
            <p:nvPr/>
          </p:nvSpPr>
          <p:spPr>
            <a:xfrm rot="5400000" flipV="1">
              <a:off x="11811353" y="774854"/>
              <a:ext cx="383796" cy="383795"/>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sp>
          <p:nvSpPr>
            <p:cNvPr id="47" name="直角三角形 46"/>
            <p:cNvSpPr/>
            <p:nvPr/>
          </p:nvSpPr>
          <p:spPr>
            <a:xfrm flipV="1">
              <a:off x="11806582" y="386946"/>
              <a:ext cx="383795" cy="383796"/>
            </a:xfrm>
            <a:prstGeom prst="rtTriangl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n w="0"/>
                <a:effectLst>
                  <a:outerShdw blurRad="38100" dist="19050" dir="2700000" algn="tl" rotWithShape="0">
                    <a:schemeClr val="dk1">
                      <a:alpha val="40000"/>
                    </a:schemeClr>
                  </a:outerShdw>
                </a:effectLst>
              </a:endParaRPr>
            </a:p>
          </p:txBody>
        </p:sp>
      </p:grpSp>
      <p:cxnSp>
        <p:nvCxnSpPr>
          <p:cNvPr id="63" name="直接连接符 62"/>
          <p:cNvCxnSpPr/>
          <p:nvPr/>
        </p:nvCxnSpPr>
        <p:spPr>
          <a:xfrm>
            <a:off x="379161" y="313410"/>
            <a:ext cx="0" cy="1053708"/>
          </a:xfrm>
          <a:prstGeom prst="line">
            <a:avLst/>
          </a:prstGeom>
          <a:noFill/>
          <a:ln>
            <a:solidFill>
              <a:schemeClr val="bg1">
                <a:lumMod val="50000"/>
              </a:schemeClr>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cxnSp>
      <p:grpSp>
        <p:nvGrpSpPr>
          <p:cNvPr id="64" name="组合 63"/>
          <p:cNvGrpSpPr/>
          <p:nvPr/>
        </p:nvGrpSpPr>
        <p:grpSpPr>
          <a:xfrm rot="10800000">
            <a:off x="3696258" y="621759"/>
            <a:ext cx="328432" cy="326633"/>
            <a:chOff x="953514" y="2733222"/>
            <a:chExt cx="765090" cy="760898"/>
          </a:xfrm>
        </p:grpSpPr>
        <p:grpSp>
          <p:nvGrpSpPr>
            <p:cNvPr id="65" name="组合 64"/>
            <p:cNvGrpSpPr/>
            <p:nvPr/>
          </p:nvGrpSpPr>
          <p:grpSpPr>
            <a:xfrm>
              <a:off x="971600" y="2739405"/>
              <a:ext cx="728902" cy="732938"/>
              <a:chOff x="827584" y="2594351"/>
              <a:chExt cx="728902" cy="732938"/>
            </a:xfrm>
          </p:grpSpPr>
          <p:cxnSp>
            <p:nvCxnSpPr>
              <p:cNvPr id="77" name="直接连接符 76"/>
              <p:cNvCxnSpPr/>
              <p:nvPr/>
            </p:nvCxnSpPr>
            <p:spPr>
              <a:xfrm>
                <a:off x="827584" y="2793411"/>
                <a:ext cx="72008" cy="43204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827584" y="2607867"/>
                <a:ext cx="348314" cy="185544"/>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flipV="1">
                <a:off x="1187624" y="2613391"/>
                <a:ext cx="360040" cy="252028"/>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115616" y="3267645"/>
                <a:ext cx="360040" cy="596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flipV="1">
                <a:off x="899592" y="3222641"/>
                <a:ext cx="216024" cy="10464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475656" y="2875828"/>
                <a:ext cx="80830" cy="3890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899592" y="2973431"/>
                <a:ext cx="126371" cy="249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112809" y="2594351"/>
                <a:ext cx="65992" cy="31414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1020251" y="2918017"/>
                <a:ext cx="82366" cy="6340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flipV="1">
                <a:off x="1178802" y="2594352"/>
                <a:ext cx="73183" cy="4893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262439" y="2864807"/>
                <a:ext cx="294047" cy="23323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flipV="1">
                <a:off x="1409462" y="3098036"/>
                <a:ext cx="63290" cy="1618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flipV="1">
                <a:off x="1254889" y="3083663"/>
                <a:ext cx="225413" cy="19130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1118520" y="3098036"/>
                <a:ext cx="128210" cy="22925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flipV="1">
                <a:off x="1015578" y="2981422"/>
                <a:ext cx="100752" cy="345867"/>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1102618" y="2911311"/>
                <a:ext cx="136562" cy="172353"/>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1409462" y="2864424"/>
                <a:ext cx="147024" cy="21924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833684" y="2801402"/>
                <a:ext cx="273057" cy="107092"/>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6" name="组合 65"/>
            <p:cNvGrpSpPr/>
            <p:nvPr/>
          </p:nvGrpSpPr>
          <p:grpSpPr>
            <a:xfrm>
              <a:off x="953514" y="2733222"/>
              <a:ext cx="765090" cy="760898"/>
              <a:chOff x="953514" y="2733222"/>
              <a:chExt cx="765090" cy="760898"/>
            </a:xfrm>
          </p:grpSpPr>
          <p:sp>
            <p:nvSpPr>
              <p:cNvPr id="67" name="椭圆 66"/>
              <p:cNvSpPr/>
              <p:nvPr/>
            </p:nvSpPr>
            <p:spPr>
              <a:xfrm>
                <a:off x="1298325" y="27332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8" name="椭圆 67"/>
              <p:cNvSpPr/>
              <p:nvPr/>
            </p:nvSpPr>
            <p:spPr>
              <a:xfrm>
                <a:off x="1223901" y="303676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69" name="椭圆 68"/>
              <p:cNvSpPr/>
              <p:nvPr/>
            </p:nvSpPr>
            <p:spPr>
              <a:xfrm>
                <a:off x="953514" y="2921657"/>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0" name="椭圆 69"/>
              <p:cNvSpPr/>
              <p:nvPr/>
            </p:nvSpPr>
            <p:spPr>
              <a:xfrm>
                <a:off x="1143711" y="310392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1" name="椭圆 70"/>
              <p:cNvSpPr/>
              <p:nvPr/>
            </p:nvSpPr>
            <p:spPr>
              <a:xfrm>
                <a:off x="1016827" y="3343748"/>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2" name="椭圆 71"/>
              <p:cNvSpPr/>
              <p:nvPr/>
            </p:nvSpPr>
            <p:spPr>
              <a:xfrm>
                <a:off x="1238468" y="344575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3" name="椭圆 72"/>
              <p:cNvSpPr/>
              <p:nvPr/>
            </p:nvSpPr>
            <p:spPr>
              <a:xfrm>
                <a:off x="1366561" y="3213553"/>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4" name="椭圆 73"/>
              <p:cNvSpPr/>
              <p:nvPr/>
            </p:nvSpPr>
            <p:spPr>
              <a:xfrm>
                <a:off x="1592744" y="3387675"/>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5" name="椭圆 74"/>
              <p:cNvSpPr/>
              <p:nvPr/>
            </p:nvSpPr>
            <p:spPr>
              <a:xfrm>
                <a:off x="1537768" y="3212502"/>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sp>
            <p:nvSpPr>
              <p:cNvPr id="76" name="椭圆 75"/>
              <p:cNvSpPr/>
              <p:nvPr/>
            </p:nvSpPr>
            <p:spPr>
              <a:xfrm>
                <a:off x="1670235" y="2993881"/>
                <a:ext cx="48369" cy="48369"/>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solidFill>
                </a:endParaRPr>
              </a:p>
            </p:txBody>
          </p:sp>
        </p:grpSp>
      </p:grpSp>
      <p:sp>
        <p:nvSpPr>
          <p:cNvPr id="95" name="矩形 94"/>
          <p:cNvSpPr/>
          <p:nvPr/>
        </p:nvSpPr>
        <p:spPr>
          <a:xfrm>
            <a:off x="431306" y="116329"/>
            <a:ext cx="3038011" cy="563231"/>
          </a:xfrm>
          <a:prstGeom prst="rect">
            <a:avLst/>
          </a:prstGeom>
        </p:spPr>
        <p:txBody>
          <a:bodyPr wrap="none">
            <a:spAutoFit/>
          </a:bodyPr>
          <a:lstStyle/>
          <a:p>
            <a:pPr>
              <a:lnSpc>
                <a:spcPct val="170000"/>
              </a:lnSpc>
            </a:pPr>
            <a:r>
              <a:rPr lang="en-US" altLang="zh-CN" dirty="0"/>
              <a:t>SHARE BIKE REDISTRIBUTION</a:t>
            </a:r>
          </a:p>
        </p:txBody>
      </p:sp>
      <p:sp>
        <p:nvSpPr>
          <p:cNvPr id="55" name="Lorem Ipsum">
            <a:extLst>
              <a:ext uri="{FF2B5EF4-FFF2-40B4-BE49-F238E27FC236}">
                <a16:creationId xmlns:a16="http://schemas.microsoft.com/office/drawing/2014/main" id="{18B7961C-4BAD-446E-9156-A68ACB06B67D}"/>
              </a:ext>
            </a:extLst>
          </p:cNvPr>
          <p:cNvSpPr>
            <a:spLocks/>
          </p:cNvSpPr>
          <p:nvPr/>
        </p:nvSpPr>
        <p:spPr bwMode="auto">
          <a:xfrm>
            <a:off x="796092" y="1597569"/>
            <a:ext cx="4266404" cy="4220414"/>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spcAft>
                <a:spcPts val="600"/>
              </a:spcAft>
              <a:buFont typeface="Wingdings" panose="05000000000000000000" pitchFamily="2" charset="2"/>
              <a:buChar char="u"/>
            </a:pPr>
            <a:r>
              <a:rPr lang="en-US" sz="2000" b="1" dirty="0">
                <a:solidFill>
                  <a:srgbClr val="0C5279"/>
                </a:solidFill>
                <a:latin typeface="+mj-lt"/>
              </a:rPr>
              <a:t>Trip Duration (seconds)</a:t>
            </a:r>
          </a:p>
          <a:p>
            <a:pPr marL="342900" indent="-342900">
              <a:spcAft>
                <a:spcPts val="600"/>
              </a:spcAft>
              <a:buFont typeface="Wingdings" panose="05000000000000000000" pitchFamily="2" charset="2"/>
              <a:buChar char="u"/>
            </a:pPr>
            <a:r>
              <a:rPr lang="en-US" sz="2000" b="1" dirty="0">
                <a:solidFill>
                  <a:srgbClr val="0C5279"/>
                </a:solidFill>
                <a:latin typeface="+mj-lt"/>
              </a:rPr>
              <a:t>Start Time and Date</a:t>
            </a:r>
          </a:p>
          <a:p>
            <a:pPr marL="342900" indent="-342900">
              <a:spcAft>
                <a:spcPts val="600"/>
              </a:spcAft>
              <a:buFont typeface="Wingdings" panose="05000000000000000000" pitchFamily="2" charset="2"/>
              <a:buChar char="u"/>
            </a:pPr>
            <a:r>
              <a:rPr lang="en-US" sz="2000" b="1" dirty="0">
                <a:solidFill>
                  <a:srgbClr val="0C5279"/>
                </a:solidFill>
                <a:latin typeface="+mj-lt"/>
              </a:rPr>
              <a:t>Stop Time and Date</a:t>
            </a:r>
          </a:p>
          <a:p>
            <a:pPr marL="342900" indent="-342900">
              <a:spcAft>
                <a:spcPts val="600"/>
              </a:spcAft>
              <a:buFont typeface="Wingdings" panose="05000000000000000000" pitchFamily="2" charset="2"/>
              <a:buChar char="u"/>
            </a:pPr>
            <a:r>
              <a:rPr lang="en-US" sz="2000" b="1" dirty="0">
                <a:solidFill>
                  <a:srgbClr val="0C5279"/>
                </a:solidFill>
                <a:latin typeface="+mj-lt"/>
              </a:rPr>
              <a:t>Start Station Name</a:t>
            </a:r>
          </a:p>
          <a:p>
            <a:pPr marL="342900" indent="-342900">
              <a:spcAft>
                <a:spcPts val="600"/>
              </a:spcAft>
              <a:buFont typeface="Wingdings" panose="05000000000000000000" pitchFamily="2" charset="2"/>
              <a:buChar char="u"/>
            </a:pPr>
            <a:r>
              <a:rPr lang="en-US" sz="2000" b="1" dirty="0">
                <a:solidFill>
                  <a:srgbClr val="0C5279"/>
                </a:solidFill>
                <a:latin typeface="+mj-lt"/>
              </a:rPr>
              <a:t>End Station Name</a:t>
            </a:r>
          </a:p>
          <a:p>
            <a:pPr marL="342900" indent="-342900">
              <a:spcAft>
                <a:spcPts val="600"/>
              </a:spcAft>
              <a:buFont typeface="Wingdings" panose="05000000000000000000" pitchFamily="2" charset="2"/>
              <a:buChar char="u"/>
            </a:pPr>
            <a:r>
              <a:rPr lang="en-US" sz="2000" b="1" dirty="0">
                <a:solidFill>
                  <a:srgbClr val="0C5279"/>
                </a:solidFill>
                <a:latin typeface="+mj-lt"/>
              </a:rPr>
              <a:t>Station ID</a:t>
            </a:r>
          </a:p>
          <a:p>
            <a:pPr marL="342900" indent="-342900">
              <a:spcAft>
                <a:spcPts val="600"/>
              </a:spcAft>
              <a:buFont typeface="Wingdings" panose="05000000000000000000" pitchFamily="2" charset="2"/>
              <a:buChar char="u"/>
            </a:pPr>
            <a:r>
              <a:rPr lang="en-US" sz="2000" b="1" dirty="0">
                <a:solidFill>
                  <a:srgbClr val="0C5279"/>
                </a:solidFill>
                <a:latin typeface="+mj-lt"/>
              </a:rPr>
              <a:t>Station Lat/Long</a:t>
            </a:r>
          </a:p>
          <a:p>
            <a:pPr marL="342900" indent="-342900">
              <a:spcAft>
                <a:spcPts val="600"/>
              </a:spcAft>
              <a:buFont typeface="Wingdings" panose="05000000000000000000" pitchFamily="2" charset="2"/>
              <a:buChar char="u"/>
            </a:pPr>
            <a:r>
              <a:rPr lang="en-US" sz="2000" b="1" dirty="0">
                <a:solidFill>
                  <a:srgbClr val="0C5279"/>
                </a:solidFill>
                <a:latin typeface="+mj-lt"/>
              </a:rPr>
              <a:t>Bike ID</a:t>
            </a:r>
          </a:p>
          <a:p>
            <a:pPr marL="342900" indent="-342900">
              <a:spcAft>
                <a:spcPts val="600"/>
              </a:spcAft>
              <a:buFont typeface="Wingdings" panose="05000000000000000000" pitchFamily="2" charset="2"/>
              <a:buChar char="u"/>
            </a:pPr>
            <a:r>
              <a:rPr lang="en-US" sz="2000" b="1" dirty="0">
                <a:solidFill>
                  <a:srgbClr val="0C5279"/>
                </a:solidFill>
                <a:latin typeface="+mj-lt"/>
              </a:rPr>
              <a:t>User Type </a:t>
            </a:r>
          </a:p>
          <a:p>
            <a:pPr marL="342900" indent="-342900">
              <a:spcAft>
                <a:spcPts val="600"/>
              </a:spcAft>
              <a:buFont typeface="Wingdings" panose="05000000000000000000" pitchFamily="2" charset="2"/>
              <a:buChar char="u"/>
            </a:pPr>
            <a:r>
              <a:rPr lang="en-US" sz="2000" b="1" dirty="0">
                <a:solidFill>
                  <a:srgbClr val="0C5279"/>
                </a:solidFill>
                <a:latin typeface="+mj-lt"/>
              </a:rPr>
              <a:t>Gender </a:t>
            </a:r>
          </a:p>
          <a:p>
            <a:pPr marL="342900" indent="-342900">
              <a:spcAft>
                <a:spcPts val="600"/>
              </a:spcAft>
              <a:buFont typeface="Wingdings" panose="05000000000000000000" pitchFamily="2" charset="2"/>
              <a:buChar char="u"/>
            </a:pPr>
            <a:r>
              <a:rPr lang="en-US" sz="2000" b="1" dirty="0">
                <a:solidFill>
                  <a:srgbClr val="0C5279"/>
                </a:solidFill>
                <a:latin typeface="+mj-lt"/>
              </a:rPr>
              <a:t>Year of Birth</a:t>
            </a:r>
          </a:p>
        </p:txBody>
      </p:sp>
      <p:sp>
        <p:nvSpPr>
          <p:cNvPr id="57" name="Lorem Ipsum">
            <a:extLst>
              <a:ext uri="{FF2B5EF4-FFF2-40B4-BE49-F238E27FC236}">
                <a16:creationId xmlns:a16="http://schemas.microsoft.com/office/drawing/2014/main" id="{E579EEC2-ED00-450D-B1F6-D8303CECCA36}"/>
              </a:ext>
            </a:extLst>
          </p:cNvPr>
          <p:cNvSpPr>
            <a:spLocks/>
          </p:cNvSpPr>
          <p:nvPr/>
        </p:nvSpPr>
        <p:spPr bwMode="auto">
          <a:xfrm>
            <a:off x="6432923" y="2427735"/>
            <a:ext cx="4266404" cy="2681532"/>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cap="flat"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399" rIns="72000" bIns="32399"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spcAft>
                <a:spcPts val="600"/>
              </a:spcAft>
              <a:buFont typeface="Wingdings" panose="05000000000000000000" pitchFamily="2" charset="2"/>
              <a:buChar char="u"/>
            </a:pPr>
            <a:r>
              <a:rPr lang="en-US" sz="2000" b="1" dirty="0">
                <a:solidFill>
                  <a:srgbClr val="0C5279"/>
                </a:solidFill>
                <a:latin typeface="+mj-lt"/>
              </a:rPr>
              <a:t>Station Name</a:t>
            </a:r>
          </a:p>
          <a:p>
            <a:pPr marL="342900" indent="-342900">
              <a:spcAft>
                <a:spcPts val="600"/>
              </a:spcAft>
              <a:buFont typeface="Wingdings" panose="05000000000000000000" pitchFamily="2" charset="2"/>
              <a:buChar char="u"/>
            </a:pPr>
            <a:r>
              <a:rPr lang="en-US" sz="2000" b="1" dirty="0">
                <a:solidFill>
                  <a:srgbClr val="0C5279"/>
                </a:solidFill>
                <a:latin typeface="+mj-lt"/>
              </a:rPr>
              <a:t>Station ID</a:t>
            </a:r>
          </a:p>
          <a:p>
            <a:pPr marL="342900" indent="-342900">
              <a:spcAft>
                <a:spcPts val="600"/>
              </a:spcAft>
              <a:buFont typeface="Wingdings" panose="05000000000000000000" pitchFamily="2" charset="2"/>
              <a:buChar char="u"/>
            </a:pPr>
            <a:r>
              <a:rPr lang="en-US" altLang="zh-CN" sz="2000" b="1" dirty="0">
                <a:solidFill>
                  <a:srgbClr val="0C5279"/>
                </a:solidFill>
                <a:latin typeface="+mj-lt"/>
              </a:rPr>
              <a:t>Load Per-Hour</a:t>
            </a:r>
          </a:p>
          <a:p>
            <a:pPr marL="342900" indent="-342900">
              <a:spcAft>
                <a:spcPts val="600"/>
              </a:spcAft>
              <a:buFont typeface="Wingdings" panose="05000000000000000000" pitchFamily="2" charset="2"/>
              <a:buChar char="u"/>
            </a:pPr>
            <a:r>
              <a:rPr lang="en-US" altLang="zh-CN" sz="2000" b="1" dirty="0">
                <a:solidFill>
                  <a:srgbClr val="0C5279"/>
                </a:solidFill>
                <a:latin typeface="+mj-lt"/>
              </a:rPr>
              <a:t>Station Longitude</a:t>
            </a:r>
          </a:p>
          <a:p>
            <a:pPr marL="342900" indent="-342900">
              <a:spcAft>
                <a:spcPts val="600"/>
              </a:spcAft>
              <a:buFont typeface="Wingdings" panose="05000000000000000000" pitchFamily="2" charset="2"/>
              <a:buChar char="u"/>
            </a:pPr>
            <a:r>
              <a:rPr lang="en-US" sz="2000" b="1" dirty="0">
                <a:solidFill>
                  <a:srgbClr val="0C5279"/>
                </a:solidFill>
                <a:latin typeface="+mj-lt"/>
              </a:rPr>
              <a:t>Station Latitude</a:t>
            </a:r>
          </a:p>
          <a:p>
            <a:pPr>
              <a:spcAft>
                <a:spcPts val="600"/>
              </a:spcAft>
            </a:pPr>
            <a:endParaRPr lang="en-US" sz="2000" b="1" dirty="0">
              <a:solidFill>
                <a:schemeClr val="tx1"/>
              </a:solidFill>
              <a:latin typeface="+mj-lt"/>
            </a:endParaRPr>
          </a:p>
          <a:p>
            <a:pPr>
              <a:spcAft>
                <a:spcPts val="600"/>
              </a:spcAft>
            </a:pPr>
            <a:endParaRPr lang="en-US" sz="2000" b="1" dirty="0">
              <a:solidFill>
                <a:schemeClr val="tx1"/>
              </a:solidFill>
              <a:latin typeface="+mj-lt"/>
            </a:endParaRPr>
          </a:p>
        </p:txBody>
      </p:sp>
    </p:spTree>
    <p:extLst>
      <p:ext uri="{BB962C8B-B14F-4D97-AF65-F5344CB8AC3E}">
        <p14:creationId xmlns:p14="http://schemas.microsoft.com/office/powerpoint/2010/main" val="1934579794"/>
      </p:ext>
    </p:extLst>
  </p:cSld>
  <p:clrMapOvr>
    <a:masterClrMapping/>
  </p:clrMapOvr>
</p:sld>
</file>

<file path=ppt/theme/theme1.xml><?xml version="1.0" encoding="utf-8"?>
<a:theme xmlns:a="http://schemas.openxmlformats.org/drawingml/2006/main" name="Office 主题">
  <a:themeElements>
    <a:clrScheme name="可视化模板5">
      <a:dk1>
        <a:sysClr val="windowText" lastClr="000000"/>
      </a:dk1>
      <a:lt1>
        <a:sysClr val="window" lastClr="FFFFFF"/>
      </a:lt1>
      <a:dk2>
        <a:srgbClr val="1F497D"/>
      </a:dk2>
      <a:lt2>
        <a:srgbClr val="EEECE1"/>
      </a:lt2>
      <a:accent1>
        <a:srgbClr val="6CCEE5"/>
      </a:accent1>
      <a:accent2>
        <a:srgbClr val="1988C5"/>
      </a:accent2>
      <a:accent3>
        <a:srgbClr val="116497"/>
      </a:accent3>
      <a:accent4>
        <a:srgbClr val="093C5B"/>
      </a:accent4>
      <a:accent5>
        <a:srgbClr val="06243A"/>
      </a:accent5>
      <a:accent6>
        <a:srgbClr val="549118"/>
      </a:accent6>
      <a:hlink>
        <a:srgbClr val="595959"/>
      </a:hlink>
      <a:folHlink>
        <a:srgbClr val="800080"/>
      </a:folHlink>
    </a:clrScheme>
    <a:fontScheme name="自定义 4">
      <a:majorFont>
        <a:latin typeface="Segoe UI"/>
        <a:ea typeface="微软雅黑"/>
        <a:cs typeface=""/>
      </a:majorFont>
      <a:minorFont>
        <a:latin typeface="Segoe UI Light 8"/>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alpha val="82000"/>
          </a:schemeClr>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prstClr val="black"/>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a:solidFill>
            <a:schemeClr val="bg1">
              <a:lumMod val="50000"/>
            </a:schemeClr>
          </a:solidFill>
        </a:ln>
        <a:effectLst>
          <a:outerShdw blurRad="63500" algn="ctr"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2259</TotalTime>
  <Words>255</Words>
  <Application>Microsoft Office PowerPoint</Application>
  <PresentationFormat>宽屏</PresentationFormat>
  <Paragraphs>77</Paragraphs>
  <Slides>21</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Segoe UI</vt:lpstr>
      <vt:lpstr>宋体</vt:lpstr>
      <vt:lpstr>Arial</vt:lpstr>
      <vt:lpstr>微软雅黑</vt:lpstr>
      <vt:lpstr>Wingdings</vt:lpstr>
      <vt:lpstr>Calibri</vt:lpstr>
      <vt:lpstr>Segoe UI Light 8</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SIMON</dc:creator>
  <cp:lastModifiedBy>宋浩源</cp:lastModifiedBy>
  <cp:revision>226</cp:revision>
  <dcterms:created xsi:type="dcterms:W3CDTF">2014-04-20T13:12:52Z</dcterms:created>
  <dcterms:modified xsi:type="dcterms:W3CDTF">2017-12-16T23:04:51Z</dcterms:modified>
</cp:coreProperties>
</file>